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2" r:id="rId5"/>
  </p:sldMasterIdLst>
  <p:notesMasterIdLst>
    <p:notesMasterId r:id="rId52"/>
  </p:notesMasterIdLst>
  <p:sldIdLst>
    <p:sldId id="256" r:id="rId6"/>
    <p:sldId id="259" r:id="rId7"/>
    <p:sldId id="338" r:id="rId8"/>
    <p:sldId id="313" r:id="rId9"/>
    <p:sldId id="314" r:id="rId10"/>
    <p:sldId id="260" r:id="rId11"/>
    <p:sldId id="272" r:id="rId12"/>
    <p:sldId id="315" r:id="rId13"/>
    <p:sldId id="316" r:id="rId14"/>
    <p:sldId id="273" r:id="rId15"/>
    <p:sldId id="346" r:id="rId16"/>
    <p:sldId id="276" r:id="rId17"/>
    <p:sldId id="277" r:id="rId18"/>
    <p:sldId id="278" r:id="rId19"/>
    <p:sldId id="279" r:id="rId20"/>
    <p:sldId id="343" r:id="rId21"/>
    <p:sldId id="347" r:id="rId22"/>
    <p:sldId id="291" r:id="rId23"/>
    <p:sldId id="297" r:id="rId24"/>
    <p:sldId id="292" r:id="rId25"/>
    <p:sldId id="300" r:id="rId26"/>
    <p:sldId id="302" r:id="rId27"/>
    <p:sldId id="335" r:id="rId28"/>
    <p:sldId id="303" r:id="rId29"/>
    <p:sldId id="336" r:id="rId30"/>
    <p:sldId id="337" r:id="rId31"/>
    <p:sldId id="305" r:id="rId32"/>
    <p:sldId id="306" r:id="rId33"/>
    <p:sldId id="308" r:id="rId34"/>
    <p:sldId id="310" r:id="rId35"/>
    <p:sldId id="311" r:id="rId36"/>
    <p:sldId id="283" r:id="rId37"/>
    <p:sldId id="312" r:id="rId38"/>
    <p:sldId id="318" r:id="rId39"/>
    <p:sldId id="339" r:id="rId40"/>
    <p:sldId id="342" r:id="rId41"/>
    <p:sldId id="322" r:id="rId42"/>
    <p:sldId id="321" r:id="rId43"/>
    <p:sldId id="319" r:id="rId44"/>
    <p:sldId id="324" r:id="rId45"/>
    <p:sldId id="326" r:id="rId46"/>
    <p:sldId id="348" r:id="rId47"/>
    <p:sldId id="332" r:id="rId48"/>
    <p:sldId id="334" r:id="rId49"/>
    <p:sldId id="327" r:id="rId50"/>
    <p:sldId id="331" r:id="rId5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69872CC-7E76-4CAC-84F3-C2521D3992E2}">
          <p14:sldIdLst>
            <p14:sldId id="256"/>
            <p14:sldId id="259"/>
            <p14:sldId id="338"/>
            <p14:sldId id="313"/>
            <p14:sldId id="314"/>
            <p14:sldId id="260"/>
            <p14:sldId id="272"/>
            <p14:sldId id="315"/>
            <p14:sldId id="316"/>
            <p14:sldId id="273"/>
            <p14:sldId id="346"/>
            <p14:sldId id="276"/>
          </p14:sldIdLst>
        </p14:section>
        <p14:section name="Untitled Section" id="{78DE6B2C-0889-4836-9904-8390F099CC07}">
          <p14:sldIdLst>
            <p14:sldId id="277"/>
            <p14:sldId id="278"/>
            <p14:sldId id="279"/>
            <p14:sldId id="343"/>
            <p14:sldId id="347"/>
            <p14:sldId id="291"/>
            <p14:sldId id="297"/>
            <p14:sldId id="292"/>
            <p14:sldId id="300"/>
            <p14:sldId id="302"/>
            <p14:sldId id="335"/>
            <p14:sldId id="303"/>
            <p14:sldId id="336"/>
            <p14:sldId id="337"/>
            <p14:sldId id="305"/>
            <p14:sldId id="306"/>
            <p14:sldId id="308"/>
            <p14:sldId id="310"/>
            <p14:sldId id="311"/>
            <p14:sldId id="283"/>
            <p14:sldId id="312"/>
            <p14:sldId id="318"/>
            <p14:sldId id="339"/>
            <p14:sldId id="342"/>
            <p14:sldId id="322"/>
            <p14:sldId id="321"/>
            <p14:sldId id="319"/>
            <p14:sldId id="324"/>
            <p14:sldId id="326"/>
            <p14:sldId id="348"/>
            <p14:sldId id="332"/>
            <p14:sldId id="334"/>
            <p14:sldId id="327"/>
            <p14:sldId id="33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ro, Irene" initials="IM" lastIdx="1" clrIdx="0">
    <p:extLst>
      <p:ext uri="{19B8F6BF-5375-455C-9EA6-DF929625EA0E}">
        <p15:presenceInfo xmlns:p15="http://schemas.microsoft.com/office/powerpoint/2012/main" userId="Muro, Ire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0CE"/>
    <a:srgbClr val="F5C19D"/>
    <a:srgbClr val="BFCFEB"/>
    <a:srgbClr val="99FF99"/>
    <a:srgbClr val="003D96"/>
    <a:srgbClr val="0066FF"/>
    <a:srgbClr val="5982CB"/>
    <a:srgbClr val="002760"/>
    <a:srgbClr val="EF863F"/>
    <a:srgbClr val="2967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84" autoAdjust="0"/>
    <p:restoredTop sz="93184" autoAdjust="0"/>
  </p:normalViewPr>
  <p:slideViewPr>
    <p:cSldViewPr snapToGrid="0">
      <p:cViewPr>
        <p:scale>
          <a:sx n="50" d="100"/>
          <a:sy n="50" d="100"/>
        </p:scale>
        <p:origin x="1838" y="701"/>
      </p:cViewPr>
      <p:guideLst/>
    </p:cSldViewPr>
  </p:slideViewPr>
  <p:outlineViewPr>
    <p:cViewPr>
      <p:scale>
        <a:sx n="33" d="100"/>
        <a:sy n="33" d="100"/>
      </p:scale>
      <p:origin x="0" y="-15282"/>
    </p:cViewPr>
  </p:outlineViewPr>
  <p:notesTextViewPr>
    <p:cViewPr>
      <p:scale>
        <a:sx n="1" d="1"/>
        <a:sy n="1" d="1"/>
      </p:scale>
      <p:origin x="0" y="0"/>
    </p:cViewPr>
  </p:notesTextViewPr>
  <p:notesViewPr>
    <p:cSldViewPr snapToGrid="0">
      <p:cViewPr varScale="1">
        <p:scale>
          <a:sx n="87" d="100"/>
          <a:sy n="87" d="100"/>
        </p:scale>
        <p:origin x="576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31E9B0-0EFB-4465-A374-1282CFE20A52}"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9364E8E6-3793-47A5-B0F6-58B435FDC511}">
      <dgm:prSet/>
      <dgm:spPr/>
      <dgm:t>
        <a:bodyPr/>
        <a:lstStyle/>
        <a:p>
          <a:r>
            <a:rPr lang="en-US" dirty="0"/>
            <a:t>Taxpayer submits appeal to the Clerk of the Board (COB) during filing period.</a:t>
          </a:r>
        </a:p>
      </dgm:t>
    </dgm:pt>
    <dgm:pt modelId="{55F95240-23E6-4C0A-9958-155BFBB87B08}" type="parTrans" cxnId="{73AAF4AB-1966-4B74-A8C1-43F51BCC7A66}">
      <dgm:prSet/>
      <dgm:spPr/>
      <dgm:t>
        <a:bodyPr/>
        <a:lstStyle/>
        <a:p>
          <a:endParaRPr lang="en-US"/>
        </a:p>
      </dgm:t>
    </dgm:pt>
    <dgm:pt modelId="{A89F59CE-4443-4EA5-AD0B-9BC3371478C2}" type="sibTrans" cxnId="{73AAF4AB-1966-4B74-A8C1-43F51BCC7A66}">
      <dgm:prSet/>
      <dgm:spPr/>
      <dgm:t>
        <a:bodyPr/>
        <a:lstStyle/>
        <a:p>
          <a:endParaRPr lang="en-US"/>
        </a:p>
      </dgm:t>
    </dgm:pt>
    <dgm:pt modelId="{5683602C-DBB3-4C2E-84A4-CA9B8B67BCCB}">
      <dgm:prSet/>
      <dgm:spPr/>
      <dgm:t>
        <a:bodyPr/>
        <a:lstStyle/>
        <a:p>
          <a:r>
            <a:rPr lang="en-US" dirty="0"/>
            <a:t>Clerk reviews application for completeness and timeliness and forwards information to Assessor’s Office.</a:t>
          </a:r>
        </a:p>
      </dgm:t>
    </dgm:pt>
    <dgm:pt modelId="{0342C9B8-3255-41FE-ADA8-CF1FCA36B4CA}" type="parTrans" cxnId="{3C9FF847-EAA9-4992-8860-7FB053C25ED1}">
      <dgm:prSet/>
      <dgm:spPr/>
      <dgm:t>
        <a:bodyPr/>
        <a:lstStyle/>
        <a:p>
          <a:endParaRPr lang="en-US"/>
        </a:p>
      </dgm:t>
    </dgm:pt>
    <dgm:pt modelId="{447B9DB5-A54D-42A8-87E6-F60C572851F3}" type="sibTrans" cxnId="{3C9FF847-EAA9-4992-8860-7FB053C25ED1}">
      <dgm:prSet/>
      <dgm:spPr/>
      <dgm:t>
        <a:bodyPr/>
        <a:lstStyle/>
        <a:p>
          <a:endParaRPr lang="en-US"/>
        </a:p>
      </dgm:t>
    </dgm:pt>
    <dgm:pt modelId="{C5004E4F-B109-49F0-BFC4-FF2DFC548F2C}">
      <dgm:prSet/>
      <dgm:spPr/>
      <dgm:t>
        <a:bodyPr/>
        <a:lstStyle/>
        <a:p>
          <a:r>
            <a:rPr lang="en-US" dirty="0"/>
            <a:t>COB schedules application for Hearing and notifies Taxpayer and Assessor staff. </a:t>
          </a:r>
        </a:p>
      </dgm:t>
    </dgm:pt>
    <dgm:pt modelId="{F8BBA53D-0C0D-4186-BA8E-7B96A6C01857}" type="parTrans" cxnId="{3CF1231A-187F-4222-8114-01BE28BE8B13}">
      <dgm:prSet/>
      <dgm:spPr/>
      <dgm:t>
        <a:bodyPr/>
        <a:lstStyle/>
        <a:p>
          <a:endParaRPr lang="en-US"/>
        </a:p>
      </dgm:t>
    </dgm:pt>
    <dgm:pt modelId="{0B05E0B8-5602-4197-9C79-B520FF73103D}" type="sibTrans" cxnId="{3CF1231A-187F-4222-8114-01BE28BE8B13}">
      <dgm:prSet/>
      <dgm:spPr/>
      <dgm:t>
        <a:bodyPr/>
        <a:lstStyle/>
        <a:p>
          <a:endParaRPr lang="en-US"/>
        </a:p>
      </dgm:t>
    </dgm:pt>
    <dgm:pt modelId="{BED28015-E34C-4E86-9D93-F19DA7611DDA}">
      <dgm:prSet/>
      <dgm:spPr/>
      <dgm:t>
        <a:bodyPr/>
        <a:lstStyle/>
        <a:p>
          <a:r>
            <a:rPr lang="en-US" dirty="0"/>
            <a:t>Board reviews evidence presented at the hearing and makes a decision.</a:t>
          </a:r>
        </a:p>
      </dgm:t>
    </dgm:pt>
    <dgm:pt modelId="{082AD71B-4CA6-43DA-A372-231393A05F0C}" type="parTrans" cxnId="{699DD168-EA7D-4C58-BF58-E8382D4E732B}">
      <dgm:prSet/>
      <dgm:spPr/>
      <dgm:t>
        <a:bodyPr/>
        <a:lstStyle/>
        <a:p>
          <a:endParaRPr lang="en-US"/>
        </a:p>
      </dgm:t>
    </dgm:pt>
    <dgm:pt modelId="{28EF72FF-0474-4976-AE92-E901FCC8F661}" type="sibTrans" cxnId="{699DD168-EA7D-4C58-BF58-E8382D4E732B}">
      <dgm:prSet/>
      <dgm:spPr/>
      <dgm:t>
        <a:bodyPr/>
        <a:lstStyle/>
        <a:p>
          <a:endParaRPr lang="en-US"/>
        </a:p>
      </dgm:t>
    </dgm:pt>
    <dgm:pt modelId="{EF533F04-C2DA-4767-A9D9-6B9CCA023144}">
      <dgm:prSet/>
      <dgm:spPr/>
      <dgm:t>
        <a:bodyPr/>
        <a:lstStyle/>
        <a:p>
          <a:r>
            <a:rPr lang="en-US" dirty="0"/>
            <a:t>COB forwards decision to Assessor, Auditor, and Taxpayer.</a:t>
          </a:r>
        </a:p>
      </dgm:t>
    </dgm:pt>
    <dgm:pt modelId="{CB5EEFE6-077B-47E8-8749-B9C4CFA52533}" type="parTrans" cxnId="{8FD8BFB8-B922-4B5F-8A6C-D52C406BE88F}">
      <dgm:prSet/>
      <dgm:spPr/>
      <dgm:t>
        <a:bodyPr/>
        <a:lstStyle/>
        <a:p>
          <a:endParaRPr lang="en-US"/>
        </a:p>
      </dgm:t>
    </dgm:pt>
    <dgm:pt modelId="{8ADEAD24-6FC1-4958-B22F-5E2FDC477CBD}" type="sibTrans" cxnId="{8FD8BFB8-B922-4B5F-8A6C-D52C406BE88F}">
      <dgm:prSet/>
      <dgm:spPr/>
      <dgm:t>
        <a:bodyPr/>
        <a:lstStyle/>
        <a:p>
          <a:endParaRPr lang="en-US"/>
        </a:p>
      </dgm:t>
    </dgm:pt>
    <dgm:pt modelId="{81D8A180-CE5C-4608-982D-5CA254EFB71A}" type="pres">
      <dgm:prSet presAssocID="{8F31E9B0-0EFB-4465-A374-1282CFE20A52}" presName="vert0" presStyleCnt="0">
        <dgm:presLayoutVars>
          <dgm:dir/>
          <dgm:animOne val="branch"/>
          <dgm:animLvl val="lvl"/>
        </dgm:presLayoutVars>
      </dgm:prSet>
      <dgm:spPr/>
    </dgm:pt>
    <dgm:pt modelId="{2300F068-2E7C-4B28-B090-A9D9D7480C0A}" type="pres">
      <dgm:prSet presAssocID="{9364E8E6-3793-47A5-B0F6-58B435FDC511}" presName="thickLine" presStyleLbl="alignNode1" presStyleIdx="0" presStyleCnt="5"/>
      <dgm:spPr/>
    </dgm:pt>
    <dgm:pt modelId="{A082487E-570F-448A-B9CC-E29C6D27F46B}" type="pres">
      <dgm:prSet presAssocID="{9364E8E6-3793-47A5-B0F6-58B435FDC511}" presName="horz1" presStyleCnt="0"/>
      <dgm:spPr/>
    </dgm:pt>
    <dgm:pt modelId="{AB37D190-A4D7-4CAD-ADB7-7E55BDF358E8}" type="pres">
      <dgm:prSet presAssocID="{9364E8E6-3793-47A5-B0F6-58B435FDC511}" presName="tx1" presStyleLbl="revTx" presStyleIdx="0" presStyleCnt="5"/>
      <dgm:spPr/>
    </dgm:pt>
    <dgm:pt modelId="{C699F81B-FE4E-442D-B0D2-59F1A30EC59C}" type="pres">
      <dgm:prSet presAssocID="{9364E8E6-3793-47A5-B0F6-58B435FDC511}" presName="vert1" presStyleCnt="0"/>
      <dgm:spPr/>
    </dgm:pt>
    <dgm:pt modelId="{BC8941EF-7FEF-402F-8605-7310E683A2AD}" type="pres">
      <dgm:prSet presAssocID="{5683602C-DBB3-4C2E-84A4-CA9B8B67BCCB}" presName="thickLine" presStyleLbl="alignNode1" presStyleIdx="1" presStyleCnt="5"/>
      <dgm:spPr/>
    </dgm:pt>
    <dgm:pt modelId="{EC76E404-9509-47E5-8BD8-3552532FA1A2}" type="pres">
      <dgm:prSet presAssocID="{5683602C-DBB3-4C2E-84A4-CA9B8B67BCCB}" presName="horz1" presStyleCnt="0"/>
      <dgm:spPr/>
    </dgm:pt>
    <dgm:pt modelId="{22C9F2E1-E7B6-4AF1-9B41-99F28CFFB409}" type="pres">
      <dgm:prSet presAssocID="{5683602C-DBB3-4C2E-84A4-CA9B8B67BCCB}" presName="tx1" presStyleLbl="revTx" presStyleIdx="1" presStyleCnt="5"/>
      <dgm:spPr/>
    </dgm:pt>
    <dgm:pt modelId="{6AC8A926-376A-4F3F-B913-F599904BD9B0}" type="pres">
      <dgm:prSet presAssocID="{5683602C-DBB3-4C2E-84A4-CA9B8B67BCCB}" presName="vert1" presStyleCnt="0"/>
      <dgm:spPr/>
    </dgm:pt>
    <dgm:pt modelId="{32535E20-84D8-4C55-B73B-B0CFF050086E}" type="pres">
      <dgm:prSet presAssocID="{C5004E4F-B109-49F0-BFC4-FF2DFC548F2C}" presName="thickLine" presStyleLbl="alignNode1" presStyleIdx="2" presStyleCnt="5"/>
      <dgm:spPr/>
    </dgm:pt>
    <dgm:pt modelId="{863FFA25-6BEB-41F4-9C80-61CAC3F6E71F}" type="pres">
      <dgm:prSet presAssocID="{C5004E4F-B109-49F0-BFC4-FF2DFC548F2C}" presName="horz1" presStyleCnt="0"/>
      <dgm:spPr/>
    </dgm:pt>
    <dgm:pt modelId="{BAD95775-296C-4591-A09B-307282EA66EA}" type="pres">
      <dgm:prSet presAssocID="{C5004E4F-B109-49F0-BFC4-FF2DFC548F2C}" presName="tx1" presStyleLbl="revTx" presStyleIdx="2" presStyleCnt="5"/>
      <dgm:spPr/>
    </dgm:pt>
    <dgm:pt modelId="{27EDE7CD-AAA3-41FC-AB9B-26EB4698E30F}" type="pres">
      <dgm:prSet presAssocID="{C5004E4F-B109-49F0-BFC4-FF2DFC548F2C}" presName="vert1" presStyleCnt="0"/>
      <dgm:spPr/>
    </dgm:pt>
    <dgm:pt modelId="{1DB1E2EA-27B8-4997-BC81-F3A40AC0C34D}" type="pres">
      <dgm:prSet presAssocID="{BED28015-E34C-4E86-9D93-F19DA7611DDA}" presName="thickLine" presStyleLbl="alignNode1" presStyleIdx="3" presStyleCnt="5"/>
      <dgm:spPr/>
    </dgm:pt>
    <dgm:pt modelId="{08B02398-6820-4634-87C6-85FF4CD03287}" type="pres">
      <dgm:prSet presAssocID="{BED28015-E34C-4E86-9D93-F19DA7611DDA}" presName="horz1" presStyleCnt="0"/>
      <dgm:spPr/>
    </dgm:pt>
    <dgm:pt modelId="{46C634DA-E1F8-4A22-85B9-EE0B751A8E7C}" type="pres">
      <dgm:prSet presAssocID="{BED28015-E34C-4E86-9D93-F19DA7611DDA}" presName="tx1" presStyleLbl="revTx" presStyleIdx="3" presStyleCnt="5"/>
      <dgm:spPr/>
    </dgm:pt>
    <dgm:pt modelId="{5C976F51-B980-4682-A6F4-3C7C1B64B98A}" type="pres">
      <dgm:prSet presAssocID="{BED28015-E34C-4E86-9D93-F19DA7611DDA}" presName="vert1" presStyleCnt="0"/>
      <dgm:spPr/>
    </dgm:pt>
    <dgm:pt modelId="{849299D6-C1C4-4FC4-9D76-C2E7902AF1C3}" type="pres">
      <dgm:prSet presAssocID="{EF533F04-C2DA-4767-A9D9-6B9CCA023144}" presName="thickLine" presStyleLbl="alignNode1" presStyleIdx="4" presStyleCnt="5"/>
      <dgm:spPr/>
    </dgm:pt>
    <dgm:pt modelId="{9765F917-E421-45CB-BE85-27EA03923B71}" type="pres">
      <dgm:prSet presAssocID="{EF533F04-C2DA-4767-A9D9-6B9CCA023144}" presName="horz1" presStyleCnt="0"/>
      <dgm:spPr/>
    </dgm:pt>
    <dgm:pt modelId="{CF89A8D4-D818-4877-942C-F64CBDD21C79}" type="pres">
      <dgm:prSet presAssocID="{EF533F04-C2DA-4767-A9D9-6B9CCA023144}" presName="tx1" presStyleLbl="revTx" presStyleIdx="4" presStyleCnt="5"/>
      <dgm:spPr/>
    </dgm:pt>
    <dgm:pt modelId="{7A6A501C-F7A3-4B12-B098-FD3B671456E3}" type="pres">
      <dgm:prSet presAssocID="{EF533F04-C2DA-4767-A9D9-6B9CCA023144}" presName="vert1" presStyleCnt="0"/>
      <dgm:spPr/>
    </dgm:pt>
  </dgm:ptLst>
  <dgm:cxnLst>
    <dgm:cxn modelId="{3CF1231A-187F-4222-8114-01BE28BE8B13}" srcId="{8F31E9B0-0EFB-4465-A374-1282CFE20A52}" destId="{C5004E4F-B109-49F0-BFC4-FF2DFC548F2C}" srcOrd="2" destOrd="0" parTransId="{F8BBA53D-0C0D-4186-BA8E-7B96A6C01857}" sibTransId="{0B05E0B8-5602-4197-9C79-B520FF73103D}"/>
    <dgm:cxn modelId="{07A92332-189F-4536-8F49-7C545FD89863}" type="presOf" srcId="{5683602C-DBB3-4C2E-84A4-CA9B8B67BCCB}" destId="{22C9F2E1-E7B6-4AF1-9B41-99F28CFFB409}" srcOrd="0" destOrd="0" presId="urn:microsoft.com/office/officeart/2008/layout/LinedList"/>
    <dgm:cxn modelId="{3C9FF847-EAA9-4992-8860-7FB053C25ED1}" srcId="{8F31E9B0-0EFB-4465-A374-1282CFE20A52}" destId="{5683602C-DBB3-4C2E-84A4-CA9B8B67BCCB}" srcOrd="1" destOrd="0" parTransId="{0342C9B8-3255-41FE-ADA8-CF1FCA36B4CA}" sibTransId="{447B9DB5-A54D-42A8-87E6-F60C572851F3}"/>
    <dgm:cxn modelId="{699DD168-EA7D-4C58-BF58-E8382D4E732B}" srcId="{8F31E9B0-0EFB-4465-A374-1282CFE20A52}" destId="{BED28015-E34C-4E86-9D93-F19DA7611DDA}" srcOrd="3" destOrd="0" parTransId="{082AD71B-4CA6-43DA-A372-231393A05F0C}" sibTransId="{28EF72FF-0474-4976-AE92-E901FCC8F661}"/>
    <dgm:cxn modelId="{1DD7D281-8E5D-48D8-B28F-7EEF52413651}" type="presOf" srcId="{8F31E9B0-0EFB-4465-A374-1282CFE20A52}" destId="{81D8A180-CE5C-4608-982D-5CA254EFB71A}" srcOrd="0" destOrd="0" presId="urn:microsoft.com/office/officeart/2008/layout/LinedList"/>
    <dgm:cxn modelId="{73AAF4AB-1966-4B74-A8C1-43F51BCC7A66}" srcId="{8F31E9B0-0EFB-4465-A374-1282CFE20A52}" destId="{9364E8E6-3793-47A5-B0F6-58B435FDC511}" srcOrd="0" destOrd="0" parTransId="{55F95240-23E6-4C0A-9958-155BFBB87B08}" sibTransId="{A89F59CE-4443-4EA5-AD0B-9BC3371478C2}"/>
    <dgm:cxn modelId="{8FD8BFB8-B922-4B5F-8A6C-D52C406BE88F}" srcId="{8F31E9B0-0EFB-4465-A374-1282CFE20A52}" destId="{EF533F04-C2DA-4767-A9D9-6B9CCA023144}" srcOrd="4" destOrd="0" parTransId="{CB5EEFE6-077B-47E8-8749-B9C4CFA52533}" sibTransId="{8ADEAD24-6FC1-4958-B22F-5E2FDC477CBD}"/>
    <dgm:cxn modelId="{8D573DC1-91AA-45EB-A4B5-AA4DA0475325}" type="presOf" srcId="{BED28015-E34C-4E86-9D93-F19DA7611DDA}" destId="{46C634DA-E1F8-4A22-85B9-EE0B751A8E7C}" srcOrd="0" destOrd="0" presId="urn:microsoft.com/office/officeart/2008/layout/LinedList"/>
    <dgm:cxn modelId="{006A5ECD-EDD9-4076-B00D-77B3E15EA48A}" type="presOf" srcId="{C5004E4F-B109-49F0-BFC4-FF2DFC548F2C}" destId="{BAD95775-296C-4591-A09B-307282EA66EA}" srcOrd="0" destOrd="0" presId="urn:microsoft.com/office/officeart/2008/layout/LinedList"/>
    <dgm:cxn modelId="{1C8B04E1-C3A0-4AED-84D4-CE738777FEE9}" type="presOf" srcId="{EF533F04-C2DA-4767-A9D9-6B9CCA023144}" destId="{CF89A8D4-D818-4877-942C-F64CBDD21C79}" srcOrd="0" destOrd="0" presId="urn:microsoft.com/office/officeart/2008/layout/LinedList"/>
    <dgm:cxn modelId="{AE0CFFFF-88FE-4494-835E-1F3270A6E947}" type="presOf" srcId="{9364E8E6-3793-47A5-B0F6-58B435FDC511}" destId="{AB37D190-A4D7-4CAD-ADB7-7E55BDF358E8}" srcOrd="0" destOrd="0" presId="urn:microsoft.com/office/officeart/2008/layout/LinedList"/>
    <dgm:cxn modelId="{464F5916-58C5-4F2B-A15F-8D46A9A32E7B}" type="presParOf" srcId="{81D8A180-CE5C-4608-982D-5CA254EFB71A}" destId="{2300F068-2E7C-4B28-B090-A9D9D7480C0A}" srcOrd="0" destOrd="0" presId="urn:microsoft.com/office/officeart/2008/layout/LinedList"/>
    <dgm:cxn modelId="{430DFBA0-A71F-497E-B92F-B821E92FC744}" type="presParOf" srcId="{81D8A180-CE5C-4608-982D-5CA254EFB71A}" destId="{A082487E-570F-448A-B9CC-E29C6D27F46B}" srcOrd="1" destOrd="0" presId="urn:microsoft.com/office/officeart/2008/layout/LinedList"/>
    <dgm:cxn modelId="{6FE2A70A-D82E-48C3-AEBB-3C5C7BEF69EF}" type="presParOf" srcId="{A082487E-570F-448A-B9CC-E29C6D27F46B}" destId="{AB37D190-A4D7-4CAD-ADB7-7E55BDF358E8}" srcOrd="0" destOrd="0" presId="urn:microsoft.com/office/officeart/2008/layout/LinedList"/>
    <dgm:cxn modelId="{C36013EA-EC79-4F68-8FA5-29909237B16A}" type="presParOf" srcId="{A082487E-570F-448A-B9CC-E29C6D27F46B}" destId="{C699F81B-FE4E-442D-B0D2-59F1A30EC59C}" srcOrd="1" destOrd="0" presId="urn:microsoft.com/office/officeart/2008/layout/LinedList"/>
    <dgm:cxn modelId="{1B6C5D71-1177-4A46-91FC-DE69AB3B5A83}" type="presParOf" srcId="{81D8A180-CE5C-4608-982D-5CA254EFB71A}" destId="{BC8941EF-7FEF-402F-8605-7310E683A2AD}" srcOrd="2" destOrd="0" presId="urn:microsoft.com/office/officeart/2008/layout/LinedList"/>
    <dgm:cxn modelId="{882F9B17-1C20-44AD-A9B1-9F3AD11C4896}" type="presParOf" srcId="{81D8A180-CE5C-4608-982D-5CA254EFB71A}" destId="{EC76E404-9509-47E5-8BD8-3552532FA1A2}" srcOrd="3" destOrd="0" presId="urn:microsoft.com/office/officeart/2008/layout/LinedList"/>
    <dgm:cxn modelId="{F04D37FD-7541-437D-AE18-9D71ED542FC4}" type="presParOf" srcId="{EC76E404-9509-47E5-8BD8-3552532FA1A2}" destId="{22C9F2E1-E7B6-4AF1-9B41-99F28CFFB409}" srcOrd="0" destOrd="0" presId="urn:microsoft.com/office/officeart/2008/layout/LinedList"/>
    <dgm:cxn modelId="{4A1E1946-9187-48DE-AC21-DCBA62FDC92F}" type="presParOf" srcId="{EC76E404-9509-47E5-8BD8-3552532FA1A2}" destId="{6AC8A926-376A-4F3F-B913-F599904BD9B0}" srcOrd="1" destOrd="0" presId="urn:microsoft.com/office/officeart/2008/layout/LinedList"/>
    <dgm:cxn modelId="{D152306F-B198-4389-B2FC-C533F2D07C3E}" type="presParOf" srcId="{81D8A180-CE5C-4608-982D-5CA254EFB71A}" destId="{32535E20-84D8-4C55-B73B-B0CFF050086E}" srcOrd="4" destOrd="0" presId="urn:microsoft.com/office/officeart/2008/layout/LinedList"/>
    <dgm:cxn modelId="{BEA9A01D-9F6E-4DA6-8F87-0E4686ECEAD5}" type="presParOf" srcId="{81D8A180-CE5C-4608-982D-5CA254EFB71A}" destId="{863FFA25-6BEB-41F4-9C80-61CAC3F6E71F}" srcOrd="5" destOrd="0" presId="urn:microsoft.com/office/officeart/2008/layout/LinedList"/>
    <dgm:cxn modelId="{EF2F6F64-9824-4726-8E56-13B73D57CCEF}" type="presParOf" srcId="{863FFA25-6BEB-41F4-9C80-61CAC3F6E71F}" destId="{BAD95775-296C-4591-A09B-307282EA66EA}" srcOrd="0" destOrd="0" presId="urn:microsoft.com/office/officeart/2008/layout/LinedList"/>
    <dgm:cxn modelId="{B4EADC4B-1F7C-4455-9086-9AA09D4CA4EF}" type="presParOf" srcId="{863FFA25-6BEB-41F4-9C80-61CAC3F6E71F}" destId="{27EDE7CD-AAA3-41FC-AB9B-26EB4698E30F}" srcOrd="1" destOrd="0" presId="urn:microsoft.com/office/officeart/2008/layout/LinedList"/>
    <dgm:cxn modelId="{F0C81AEF-DE13-49E6-885F-BDBBE4C4221E}" type="presParOf" srcId="{81D8A180-CE5C-4608-982D-5CA254EFB71A}" destId="{1DB1E2EA-27B8-4997-BC81-F3A40AC0C34D}" srcOrd="6" destOrd="0" presId="urn:microsoft.com/office/officeart/2008/layout/LinedList"/>
    <dgm:cxn modelId="{63F10916-2F8E-492B-A760-CAEB78A42D3A}" type="presParOf" srcId="{81D8A180-CE5C-4608-982D-5CA254EFB71A}" destId="{08B02398-6820-4634-87C6-85FF4CD03287}" srcOrd="7" destOrd="0" presId="urn:microsoft.com/office/officeart/2008/layout/LinedList"/>
    <dgm:cxn modelId="{DCE3BA32-D949-424B-9C59-E3DBB0470916}" type="presParOf" srcId="{08B02398-6820-4634-87C6-85FF4CD03287}" destId="{46C634DA-E1F8-4A22-85B9-EE0B751A8E7C}" srcOrd="0" destOrd="0" presId="urn:microsoft.com/office/officeart/2008/layout/LinedList"/>
    <dgm:cxn modelId="{8B3286C8-AB72-4674-A26E-04CDF60E697B}" type="presParOf" srcId="{08B02398-6820-4634-87C6-85FF4CD03287}" destId="{5C976F51-B980-4682-A6F4-3C7C1B64B98A}" srcOrd="1" destOrd="0" presId="urn:microsoft.com/office/officeart/2008/layout/LinedList"/>
    <dgm:cxn modelId="{34B19F0F-034E-421B-BCAB-8A3CA5C85CC9}" type="presParOf" srcId="{81D8A180-CE5C-4608-982D-5CA254EFB71A}" destId="{849299D6-C1C4-4FC4-9D76-C2E7902AF1C3}" srcOrd="8" destOrd="0" presId="urn:microsoft.com/office/officeart/2008/layout/LinedList"/>
    <dgm:cxn modelId="{029C5978-6CDE-4D39-812E-5D4B2508A51B}" type="presParOf" srcId="{81D8A180-CE5C-4608-982D-5CA254EFB71A}" destId="{9765F917-E421-45CB-BE85-27EA03923B71}" srcOrd="9" destOrd="0" presId="urn:microsoft.com/office/officeart/2008/layout/LinedList"/>
    <dgm:cxn modelId="{DC9136A9-07BD-43AB-85D1-031F0633307D}" type="presParOf" srcId="{9765F917-E421-45CB-BE85-27EA03923B71}" destId="{CF89A8D4-D818-4877-942C-F64CBDD21C79}" srcOrd="0" destOrd="0" presId="urn:microsoft.com/office/officeart/2008/layout/LinedList"/>
    <dgm:cxn modelId="{2DA25C53-5F37-42EC-BEF9-8BD069BA25FA}" type="presParOf" srcId="{9765F917-E421-45CB-BE85-27EA03923B71}" destId="{7A6A501C-F7A3-4B12-B098-FD3B671456E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A619C53-3E0A-47B4-8479-9A777497245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871FE3C-3C2E-4610-AE45-90D6530FBCD6}">
      <dgm:prSet custT="1"/>
      <dgm:spPr/>
      <dgm:t>
        <a:bodyPr/>
        <a:lstStyle/>
        <a:p>
          <a:r>
            <a:rPr lang="en-US" sz="2900" dirty="0"/>
            <a:t>Yes! </a:t>
          </a:r>
        </a:p>
        <a:p>
          <a:endParaRPr lang="en-US" sz="2500" dirty="0"/>
        </a:p>
      </dgm:t>
    </dgm:pt>
    <dgm:pt modelId="{4AF0E59A-E53F-44F0-896F-B71D7ED2C1E2}" type="parTrans" cxnId="{4585F646-1B3F-4A19-98CD-AE863F783D51}">
      <dgm:prSet/>
      <dgm:spPr/>
      <dgm:t>
        <a:bodyPr/>
        <a:lstStyle/>
        <a:p>
          <a:endParaRPr lang="en-US"/>
        </a:p>
      </dgm:t>
    </dgm:pt>
    <dgm:pt modelId="{924D2FE5-05D9-4D03-A60C-FCE02C42AAC6}" type="sibTrans" cxnId="{4585F646-1B3F-4A19-98CD-AE863F783D51}">
      <dgm:prSet/>
      <dgm:spPr/>
      <dgm:t>
        <a:bodyPr/>
        <a:lstStyle/>
        <a:p>
          <a:endParaRPr lang="en-US"/>
        </a:p>
      </dgm:t>
    </dgm:pt>
    <dgm:pt modelId="{198AF0F6-0902-41D1-8BE7-AD01ADF1948F}">
      <dgm:prSet/>
      <dgm:spPr/>
      <dgm:t>
        <a:bodyPr/>
        <a:lstStyle/>
        <a:p>
          <a:r>
            <a:rPr lang="en-US" dirty="0"/>
            <a:t>Except for Appeal Applications/Corrected Applications</a:t>
          </a:r>
        </a:p>
      </dgm:t>
    </dgm:pt>
    <dgm:pt modelId="{9CF6DBEB-593D-4E2B-BCDC-3E2206CF248F}" type="parTrans" cxnId="{747267B4-E3EF-4208-BE8E-01E2E2E78986}">
      <dgm:prSet/>
      <dgm:spPr/>
      <dgm:t>
        <a:bodyPr/>
        <a:lstStyle/>
        <a:p>
          <a:endParaRPr lang="en-US"/>
        </a:p>
      </dgm:t>
    </dgm:pt>
    <dgm:pt modelId="{37004822-6471-4BBF-9430-7427F1450410}" type="sibTrans" cxnId="{747267B4-E3EF-4208-BE8E-01E2E2E78986}">
      <dgm:prSet/>
      <dgm:spPr/>
      <dgm:t>
        <a:bodyPr/>
        <a:lstStyle/>
        <a:p>
          <a:endParaRPr lang="en-US"/>
        </a:p>
      </dgm:t>
    </dgm:pt>
    <dgm:pt modelId="{D2C7D7DF-EDA1-4406-9EF6-070B78035C4B}">
      <dgm:prSet custT="1"/>
      <dgm:spPr/>
      <dgm:t>
        <a:bodyPr/>
        <a:lstStyle/>
        <a:p>
          <a:r>
            <a:rPr lang="en-US" sz="2800" dirty="0"/>
            <a:t>Email  </a:t>
          </a:r>
        </a:p>
        <a:p>
          <a:r>
            <a:rPr lang="en-US" sz="2800" dirty="0"/>
            <a:t>Response@ocgov.com</a:t>
          </a:r>
        </a:p>
      </dgm:t>
    </dgm:pt>
    <dgm:pt modelId="{9F0C1016-AE7A-4D08-A4F4-9CE8197C8BB3}" type="parTrans" cxnId="{34DF8CEB-5772-4700-B07F-7A3740DD3D0B}">
      <dgm:prSet/>
      <dgm:spPr/>
      <dgm:t>
        <a:bodyPr/>
        <a:lstStyle/>
        <a:p>
          <a:endParaRPr lang="en-US"/>
        </a:p>
      </dgm:t>
    </dgm:pt>
    <dgm:pt modelId="{91EAEEEE-A9A5-40CA-905F-72A0D6EDCDCF}" type="sibTrans" cxnId="{34DF8CEB-5772-4700-B07F-7A3740DD3D0B}">
      <dgm:prSet/>
      <dgm:spPr/>
      <dgm:t>
        <a:bodyPr/>
        <a:lstStyle/>
        <a:p>
          <a:endParaRPr lang="en-US"/>
        </a:p>
      </dgm:t>
    </dgm:pt>
    <dgm:pt modelId="{0A7E1929-EFE5-4BBF-945B-D4869AE32B9F}">
      <dgm:prSet custT="1"/>
      <dgm:spPr/>
      <dgm:t>
        <a:bodyPr/>
        <a:lstStyle/>
        <a:p>
          <a:r>
            <a:rPr lang="en-US" sz="2800" dirty="0"/>
            <a:t>Fax Number</a:t>
          </a:r>
        </a:p>
        <a:p>
          <a:r>
            <a:rPr lang="en-US" sz="2800" dirty="0"/>
            <a:t>714-560-4592</a:t>
          </a:r>
        </a:p>
      </dgm:t>
    </dgm:pt>
    <dgm:pt modelId="{15076CE1-F0E0-4C95-93BB-A2F213B729AB}" type="sibTrans" cxnId="{7A6C4E01-2B03-4129-9EE2-C48C93ED3379}">
      <dgm:prSet/>
      <dgm:spPr/>
      <dgm:t>
        <a:bodyPr/>
        <a:lstStyle/>
        <a:p>
          <a:endParaRPr lang="en-US"/>
        </a:p>
      </dgm:t>
    </dgm:pt>
    <dgm:pt modelId="{EE67DF6D-9F56-4411-8414-DCD60DC0C364}" type="parTrans" cxnId="{7A6C4E01-2B03-4129-9EE2-C48C93ED3379}">
      <dgm:prSet/>
      <dgm:spPr/>
      <dgm:t>
        <a:bodyPr/>
        <a:lstStyle/>
        <a:p>
          <a:endParaRPr lang="en-US"/>
        </a:p>
      </dgm:t>
    </dgm:pt>
    <dgm:pt modelId="{B2865432-6C18-4051-B8D2-90386BD8851C}" type="pres">
      <dgm:prSet presAssocID="{AA619C53-3E0A-47B4-8479-9A777497245A}" presName="vert0" presStyleCnt="0">
        <dgm:presLayoutVars>
          <dgm:dir/>
          <dgm:animOne val="branch"/>
          <dgm:animLvl val="lvl"/>
        </dgm:presLayoutVars>
      </dgm:prSet>
      <dgm:spPr/>
    </dgm:pt>
    <dgm:pt modelId="{FB39FD20-5EB5-4AD8-BBB3-21CB250ED184}" type="pres">
      <dgm:prSet presAssocID="{7871FE3C-3C2E-4610-AE45-90D6530FBCD6}" presName="thickLine" presStyleLbl="alignNode1" presStyleIdx="0" presStyleCnt="4"/>
      <dgm:spPr/>
    </dgm:pt>
    <dgm:pt modelId="{F04DB856-19EE-4CFC-B94E-3317F826969E}" type="pres">
      <dgm:prSet presAssocID="{7871FE3C-3C2E-4610-AE45-90D6530FBCD6}" presName="horz1" presStyleCnt="0"/>
      <dgm:spPr/>
    </dgm:pt>
    <dgm:pt modelId="{628217A8-D9DC-41F6-9E47-6BAA8F594F88}" type="pres">
      <dgm:prSet presAssocID="{7871FE3C-3C2E-4610-AE45-90D6530FBCD6}" presName="tx1" presStyleLbl="revTx" presStyleIdx="0" presStyleCnt="4"/>
      <dgm:spPr/>
    </dgm:pt>
    <dgm:pt modelId="{FE531BB7-3065-441B-9AAB-3958B57C78A0}" type="pres">
      <dgm:prSet presAssocID="{7871FE3C-3C2E-4610-AE45-90D6530FBCD6}" presName="vert1" presStyleCnt="0"/>
      <dgm:spPr/>
    </dgm:pt>
    <dgm:pt modelId="{B866267B-5F44-47F4-8E44-EABEEF7A4A86}" type="pres">
      <dgm:prSet presAssocID="{198AF0F6-0902-41D1-8BE7-AD01ADF1948F}" presName="thickLine" presStyleLbl="alignNode1" presStyleIdx="1" presStyleCnt="4"/>
      <dgm:spPr/>
    </dgm:pt>
    <dgm:pt modelId="{10203883-E5B7-4003-9394-4A86BFF0DE53}" type="pres">
      <dgm:prSet presAssocID="{198AF0F6-0902-41D1-8BE7-AD01ADF1948F}" presName="horz1" presStyleCnt="0"/>
      <dgm:spPr/>
    </dgm:pt>
    <dgm:pt modelId="{E7982788-88F0-4299-8C6F-D327C543BA5C}" type="pres">
      <dgm:prSet presAssocID="{198AF0F6-0902-41D1-8BE7-AD01ADF1948F}" presName="tx1" presStyleLbl="revTx" presStyleIdx="1" presStyleCnt="4"/>
      <dgm:spPr/>
    </dgm:pt>
    <dgm:pt modelId="{DB2F600F-A627-4820-8F77-2D980ABFF501}" type="pres">
      <dgm:prSet presAssocID="{198AF0F6-0902-41D1-8BE7-AD01ADF1948F}" presName="vert1" presStyleCnt="0"/>
      <dgm:spPr/>
    </dgm:pt>
    <dgm:pt modelId="{1EDD1F39-50C7-429E-89EA-21BAAE171EED}" type="pres">
      <dgm:prSet presAssocID="{D2C7D7DF-EDA1-4406-9EF6-070B78035C4B}" presName="thickLine" presStyleLbl="alignNode1" presStyleIdx="2" presStyleCnt="4"/>
      <dgm:spPr/>
    </dgm:pt>
    <dgm:pt modelId="{C4F3786C-C70D-4FC1-B980-B565349CCC0A}" type="pres">
      <dgm:prSet presAssocID="{D2C7D7DF-EDA1-4406-9EF6-070B78035C4B}" presName="horz1" presStyleCnt="0"/>
      <dgm:spPr/>
    </dgm:pt>
    <dgm:pt modelId="{104F6E38-FEE2-49CA-B74D-74B07C0AFD76}" type="pres">
      <dgm:prSet presAssocID="{D2C7D7DF-EDA1-4406-9EF6-070B78035C4B}" presName="tx1" presStyleLbl="revTx" presStyleIdx="2" presStyleCnt="4"/>
      <dgm:spPr/>
    </dgm:pt>
    <dgm:pt modelId="{6073BC8A-385D-4D3A-8C0E-83DAEA905E10}" type="pres">
      <dgm:prSet presAssocID="{D2C7D7DF-EDA1-4406-9EF6-070B78035C4B}" presName="vert1" presStyleCnt="0"/>
      <dgm:spPr/>
    </dgm:pt>
    <dgm:pt modelId="{FA5B02F1-5684-4A1F-A10E-F70418E5ACAD}" type="pres">
      <dgm:prSet presAssocID="{0A7E1929-EFE5-4BBF-945B-D4869AE32B9F}" presName="thickLine" presStyleLbl="alignNode1" presStyleIdx="3" presStyleCnt="4"/>
      <dgm:spPr/>
    </dgm:pt>
    <dgm:pt modelId="{FD500EE4-A0A4-4624-8418-790A19D143B2}" type="pres">
      <dgm:prSet presAssocID="{0A7E1929-EFE5-4BBF-945B-D4869AE32B9F}" presName="horz1" presStyleCnt="0"/>
      <dgm:spPr/>
    </dgm:pt>
    <dgm:pt modelId="{EEC0B904-012E-4FCB-82F1-09D68C2293AC}" type="pres">
      <dgm:prSet presAssocID="{0A7E1929-EFE5-4BBF-945B-D4869AE32B9F}" presName="tx1" presStyleLbl="revTx" presStyleIdx="3" presStyleCnt="4"/>
      <dgm:spPr/>
    </dgm:pt>
    <dgm:pt modelId="{3A3D51E3-BE7F-45AB-BB4A-52604BDB9919}" type="pres">
      <dgm:prSet presAssocID="{0A7E1929-EFE5-4BBF-945B-D4869AE32B9F}" presName="vert1" presStyleCnt="0"/>
      <dgm:spPr/>
    </dgm:pt>
  </dgm:ptLst>
  <dgm:cxnLst>
    <dgm:cxn modelId="{7A6C4E01-2B03-4129-9EE2-C48C93ED3379}" srcId="{AA619C53-3E0A-47B4-8479-9A777497245A}" destId="{0A7E1929-EFE5-4BBF-945B-D4869AE32B9F}" srcOrd="3" destOrd="0" parTransId="{EE67DF6D-9F56-4411-8414-DCD60DC0C364}" sibTransId="{15076CE1-F0E0-4C95-93BB-A2F213B729AB}"/>
    <dgm:cxn modelId="{9C6CB730-60F8-4AF3-BA74-E31CC2C08812}" type="presOf" srcId="{AA619C53-3E0A-47B4-8479-9A777497245A}" destId="{B2865432-6C18-4051-B8D2-90386BD8851C}" srcOrd="0" destOrd="0" presId="urn:microsoft.com/office/officeart/2008/layout/LinedList"/>
    <dgm:cxn modelId="{4585F646-1B3F-4A19-98CD-AE863F783D51}" srcId="{AA619C53-3E0A-47B4-8479-9A777497245A}" destId="{7871FE3C-3C2E-4610-AE45-90D6530FBCD6}" srcOrd="0" destOrd="0" parTransId="{4AF0E59A-E53F-44F0-896F-B71D7ED2C1E2}" sibTransId="{924D2FE5-05D9-4D03-A60C-FCE02C42AAC6}"/>
    <dgm:cxn modelId="{2B98937D-3411-4E4A-95BE-32F7650D1DF9}" type="presOf" srcId="{0A7E1929-EFE5-4BBF-945B-D4869AE32B9F}" destId="{EEC0B904-012E-4FCB-82F1-09D68C2293AC}" srcOrd="0" destOrd="0" presId="urn:microsoft.com/office/officeart/2008/layout/LinedList"/>
    <dgm:cxn modelId="{33E939B4-F808-40CC-98B9-46D4638B2027}" type="presOf" srcId="{7871FE3C-3C2E-4610-AE45-90D6530FBCD6}" destId="{628217A8-D9DC-41F6-9E47-6BAA8F594F88}" srcOrd="0" destOrd="0" presId="urn:microsoft.com/office/officeart/2008/layout/LinedList"/>
    <dgm:cxn modelId="{747267B4-E3EF-4208-BE8E-01E2E2E78986}" srcId="{AA619C53-3E0A-47B4-8479-9A777497245A}" destId="{198AF0F6-0902-41D1-8BE7-AD01ADF1948F}" srcOrd="1" destOrd="0" parTransId="{9CF6DBEB-593D-4E2B-BCDC-3E2206CF248F}" sibTransId="{37004822-6471-4BBF-9430-7427F1450410}"/>
    <dgm:cxn modelId="{9E6189DF-CC82-4BF8-8426-361195C6C066}" type="presOf" srcId="{D2C7D7DF-EDA1-4406-9EF6-070B78035C4B}" destId="{104F6E38-FEE2-49CA-B74D-74B07C0AFD76}" srcOrd="0" destOrd="0" presId="urn:microsoft.com/office/officeart/2008/layout/LinedList"/>
    <dgm:cxn modelId="{34DF8CEB-5772-4700-B07F-7A3740DD3D0B}" srcId="{AA619C53-3E0A-47B4-8479-9A777497245A}" destId="{D2C7D7DF-EDA1-4406-9EF6-070B78035C4B}" srcOrd="2" destOrd="0" parTransId="{9F0C1016-AE7A-4D08-A4F4-9CE8197C8BB3}" sibTransId="{91EAEEEE-A9A5-40CA-905F-72A0D6EDCDCF}"/>
    <dgm:cxn modelId="{52F90DF9-C771-42AB-8C0F-64A1FF48377E}" type="presOf" srcId="{198AF0F6-0902-41D1-8BE7-AD01ADF1948F}" destId="{E7982788-88F0-4299-8C6F-D327C543BA5C}" srcOrd="0" destOrd="0" presId="urn:microsoft.com/office/officeart/2008/layout/LinedList"/>
    <dgm:cxn modelId="{BE39BBEC-8BC0-4F6B-9360-69E3648ADB8D}" type="presParOf" srcId="{B2865432-6C18-4051-B8D2-90386BD8851C}" destId="{FB39FD20-5EB5-4AD8-BBB3-21CB250ED184}" srcOrd="0" destOrd="0" presId="urn:microsoft.com/office/officeart/2008/layout/LinedList"/>
    <dgm:cxn modelId="{425985F1-1EF4-44DC-B9C8-E952A4F77593}" type="presParOf" srcId="{B2865432-6C18-4051-B8D2-90386BD8851C}" destId="{F04DB856-19EE-4CFC-B94E-3317F826969E}" srcOrd="1" destOrd="0" presId="urn:microsoft.com/office/officeart/2008/layout/LinedList"/>
    <dgm:cxn modelId="{EE84E6D9-5E89-4634-A1E2-935640C8FAE7}" type="presParOf" srcId="{F04DB856-19EE-4CFC-B94E-3317F826969E}" destId="{628217A8-D9DC-41F6-9E47-6BAA8F594F88}" srcOrd="0" destOrd="0" presId="urn:microsoft.com/office/officeart/2008/layout/LinedList"/>
    <dgm:cxn modelId="{94838DEB-7699-4453-BBC6-F1A384DCB352}" type="presParOf" srcId="{F04DB856-19EE-4CFC-B94E-3317F826969E}" destId="{FE531BB7-3065-441B-9AAB-3958B57C78A0}" srcOrd="1" destOrd="0" presId="urn:microsoft.com/office/officeart/2008/layout/LinedList"/>
    <dgm:cxn modelId="{C6ADE02E-FB5C-46CA-A197-0E51122D8942}" type="presParOf" srcId="{B2865432-6C18-4051-B8D2-90386BD8851C}" destId="{B866267B-5F44-47F4-8E44-EABEEF7A4A86}" srcOrd="2" destOrd="0" presId="urn:microsoft.com/office/officeart/2008/layout/LinedList"/>
    <dgm:cxn modelId="{58FAB71B-1B76-42B5-BE7B-B589656B24F2}" type="presParOf" srcId="{B2865432-6C18-4051-B8D2-90386BD8851C}" destId="{10203883-E5B7-4003-9394-4A86BFF0DE53}" srcOrd="3" destOrd="0" presId="urn:microsoft.com/office/officeart/2008/layout/LinedList"/>
    <dgm:cxn modelId="{846A2E2B-B2B0-44CC-AD7B-718A6B017A39}" type="presParOf" srcId="{10203883-E5B7-4003-9394-4A86BFF0DE53}" destId="{E7982788-88F0-4299-8C6F-D327C543BA5C}" srcOrd="0" destOrd="0" presId="urn:microsoft.com/office/officeart/2008/layout/LinedList"/>
    <dgm:cxn modelId="{674BC4E7-7167-4C42-A9BA-0C3EDAD474CE}" type="presParOf" srcId="{10203883-E5B7-4003-9394-4A86BFF0DE53}" destId="{DB2F600F-A627-4820-8F77-2D980ABFF501}" srcOrd="1" destOrd="0" presId="urn:microsoft.com/office/officeart/2008/layout/LinedList"/>
    <dgm:cxn modelId="{C0C06C71-8BEE-4E2C-AB61-F54A9C7ACF3F}" type="presParOf" srcId="{B2865432-6C18-4051-B8D2-90386BD8851C}" destId="{1EDD1F39-50C7-429E-89EA-21BAAE171EED}" srcOrd="4" destOrd="0" presId="urn:microsoft.com/office/officeart/2008/layout/LinedList"/>
    <dgm:cxn modelId="{18D6CBC5-9699-41DE-BCB3-456E24491DEC}" type="presParOf" srcId="{B2865432-6C18-4051-B8D2-90386BD8851C}" destId="{C4F3786C-C70D-4FC1-B980-B565349CCC0A}" srcOrd="5" destOrd="0" presId="urn:microsoft.com/office/officeart/2008/layout/LinedList"/>
    <dgm:cxn modelId="{FD527CEA-B0D7-47C8-A3FE-0A58A6C7B031}" type="presParOf" srcId="{C4F3786C-C70D-4FC1-B980-B565349CCC0A}" destId="{104F6E38-FEE2-49CA-B74D-74B07C0AFD76}" srcOrd="0" destOrd="0" presId="urn:microsoft.com/office/officeart/2008/layout/LinedList"/>
    <dgm:cxn modelId="{502546D4-3DFB-4E8F-AA57-3DEC5F0CD84E}" type="presParOf" srcId="{C4F3786C-C70D-4FC1-B980-B565349CCC0A}" destId="{6073BC8A-385D-4D3A-8C0E-83DAEA905E10}" srcOrd="1" destOrd="0" presId="urn:microsoft.com/office/officeart/2008/layout/LinedList"/>
    <dgm:cxn modelId="{54D668A5-7D7C-434A-BD7C-EE70C37BDA12}" type="presParOf" srcId="{B2865432-6C18-4051-B8D2-90386BD8851C}" destId="{FA5B02F1-5684-4A1F-A10E-F70418E5ACAD}" srcOrd="6" destOrd="0" presId="urn:microsoft.com/office/officeart/2008/layout/LinedList"/>
    <dgm:cxn modelId="{59D0AA6D-4573-4C88-985D-3EFAF50AB8CA}" type="presParOf" srcId="{B2865432-6C18-4051-B8D2-90386BD8851C}" destId="{FD500EE4-A0A4-4624-8418-790A19D143B2}" srcOrd="7" destOrd="0" presId="urn:microsoft.com/office/officeart/2008/layout/LinedList"/>
    <dgm:cxn modelId="{D8D25BE7-5B29-49FA-ACAA-75EE7206C30F}" type="presParOf" srcId="{FD500EE4-A0A4-4624-8418-790A19D143B2}" destId="{EEC0B904-012E-4FCB-82F1-09D68C2293AC}" srcOrd="0" destOrd="0" presId="urn:microsoft.com/office/officeart/2008/layout/LinedList"/>
    <dgm:cxn modelId="{DA5D6788-607B-46A4-A8A4-19C81023436B}" type="presParOf" srcId="{FD500EE4-A0A4-4624-8418-790A19D143B2}" destId="{3A3D51E3-BE7F-45AB-BB4A-52604BDB991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81FE94-C7AD-4DD6-A763-EC6871048AA3}" type="doc">
      <dgm:prSet loTypeId="urn:microsoft.com/office/officeart/2016/7/layout/VerticalHollowActionList" loCatId="List" qsTypeId="urn:microsoft.com/office/officeart/2005/8/quickstyle/simple1" qsCatId="simple" csTypeId="urn:microsoft.com/office/officeart/2005/8/colors/colorful5" csCatId="colorful" phldr="1"/>
      <dgm:spPr/>
      <dgm:t>
        <a:bodyPr/>
        <a:lstStyle/>
        <a:p>
          <a:endParaRPr lang="en-US"/>
        </a:p>
      </dgm:t>
    </dgm:pt>
    <dgm:pt modelId="{A9A04F1F-D6D1-47CF-A553-8D9D75D8FC1A}">
      <dgm:prSet custT="1"/>
      <dgm:spPr>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5400000" scaled="1"/>
          <a:tileRect/>
        </a:gradFill>
      </dgm:spPr>
      <dgm:t>
        <a:bodyPr/>
        <a:lstStyle/>
        <a:p>
          <a:r>
            <a:rPr lang="en-US" sz="1700" b="1" dirty="0"/>
            <a:t>Review</a:t>
          </a:r>
        </a:p>
      </dgm:t>
    </dgm:pt>
    <dgm:pt modelId="{CB590409-906B-4360-878F-C655A65FE684}" type="parTrans" cxnId="{83D61DAA-16C7-4F91-AE1F-8393A709DC3B}">
      <dgm:prSet/>
      <dgm:spPr/>
      <dgm:t>
        <a:bodyPr/>
        <a:lstStyle/>
        <a:p>
          <a:endParaRPr lang="en-US"/>
        </a:p>
      </dgm:t>
    </dgm:pt>
    <dgm:pt modelId="{426AD882-28B1-4F24-A787-69A8CBE1D742}" type="sibTrans" cxnId="{83D61DAA-16C7-4F91-AE1F-8393A709DC3B}">
      <dgm:prSet/>
      <dgm:spPr/>
      <dgm:t>
        <a:bodyPr/>
        <a:lstStyle/>
        <a:p>
          <a:endParaRPr lang="en-US"/>
        </a:p>
      </dgm:t>
    </dgm:pt>
    <dgm:pt modelId="{5ED48003-EA31-4005-AEB1-D6BBA99B9B1A}">
      <dgm:prSet custT="1"/>
      <dgm:spPr/>
      <dgm:t>
        <a:bodyPr/>
        <a:lstStyle/>
        <a:p>
          <a:r>
            <a:rPr lang="en-US" sz="1400" dirty="0">
              <a:effectLst>
                <a:outerShdw blurRad="38100" dist="38100" dir="2700000" algn="tl">
                  <a:srgbClr val="000000">
                    <a:alpha val="43137"/>
                  </a:srgbClr>
                </a:outerShdw>
              </a:effectLst>
            </a:rPr>
            <a:t>Review Property Value Notice</a:t>
          </a:r>
        </a:p>
        <a:p>
          <a:r>
            <a:rPr lang="en-US" sz="1200" b="0" i="0" dirty="0"/>
            <a:t>The value of your property as determined by the County Assessor. </a:t>
          </a:r>
        </a:p>
        <a:p>
          <a:endParaRPr lang="en-US" sz="1200" dirty="0"/>
        </a:p>
      </dgm:t>
    </dgm:pt>
    <dgm:pt modelId="{19D7C0B9-4F17-4ED2-9DE3-BD5BC2A3A9E3}" type="parTrans" cxnId="{CAAE99DD-B22D-4737-8393-B1C848F41E54}">
      <dgm:prSet/>
      <dgm:spPr/>
      <dgm:t>
        <a:bodyPr/>
        <a:lstStyle/>
        <a:p>
          <a:endParaRPr lang="en-US"/>
        </a:p>
      </dgm:t>
    </dgm:pt>
    <dgm:pt modelId="{A9CC2B85-909B-4FEB-9996-D5E6CC02059B}" type="sibTrans" cxnId="{CAAE99DD-B22D-4737-8393-B1C848F41E54}">
      <dgm:prSet/>
      <dgm:spPr/>
      <dgm:t>
        <a:bodyPr/>
        <a:lstStyle/>
        <a:p>
          <a:endParaRPr lang="en-US"/>
        </a:p>
      </dgm:t>
    </dgm:pt>
    <dgm:pt modelId="{2B79EC3F-3292-4145-A387-504813F2C058}">
      <dgm:prSet custT="1"/>
      <dgm:spPr>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5400000" scaled="1"/>
          <a:tileRect/>
        </a:gradFill>
      </dgm:spPr>
      <dgm:t>
        <a:bodyPr/>
        <a:lstStyle/>
        <a:p>
          <a:r>
            <a:rPr lang="en-US" sz="1700" b="1" dirty="0"/>
            <a:t>Date</a:t>
          </a:r>
        </a:p>
      </dgm:t>
    </dgm:pt>
    <dgm:pt modelId="{3019D6E2-EA6F-4E09-AD62-960BFF6031E6}" type="parTrans" cxnId="{A1359421-FE79-44DD-A6DF-6710A6DA1DD5}">
      <dgm:prSet/>
      <dgm:spPr/>
      <dgm:t>
        <a:bodyPr/>
        <a:lstStyle/>
        <a:p>
          <a:endParaRPr lang="en-US"/>
        </a:p>
      </dgm:t>
    </dgm:pt>
    <dgm:pt modelId="{8C45879D-C053-4980-957F-E1250F9BE53B}" type="sibTrans" cxnId="{A1359421-FE79-44DD-A6DF-6710A6DA1DD5}">
      <dgm:prSet/>
      <dgm:spPr/>
      <dgm:t>
        <a:bodyPr/>
        <a:lstStyle/>
        <a:p>
          <a:endParaRPr lang="en-US"/>
        </a:p>
      </dgm:t>
    </dgm:pt>
    <dgm:pt modelId="{B14BFDA2-C661-4DB1-8C1A-03E91645FE7A}">
      <dgm:prSet custT="1"/>
      <dgm:spPr/>
      <dgm:t>
        <a:bodyPr/>
        <a:lstStyle/>
        <a:p>
          <a:r>
            <a:rPr lang="en-US" sz="1400" dirty="0">
              <a:effectLst>
                <a:outerShdw blurRad="38100" dist="38100" dir="2700000" algn="tl">
                  <a:srgbClr val="000000">
                    <a:alpha val="43137"/>
                  </a:srgbClr>
                </a:outerShdw>
              </a:effectLst>
            </a:rPr>
            <a:t>Evaluation Date</a:t>
          </a:r>
        </a:p>
        <a:p>
          <a:r>
            <a:rPr lang="en-US" sz="1200" b="0" i="0" dirty="0"/>
            <a:t>As of January 1 of each year (referred to as the lien date), the Assessor, if warranted,  reviews the value of your property to ensure that it is at “taxable market value” or “proposition 13 compounded value” and makes any necessary adjustments. </a:t>
          </a:r>
          <a:endParaRPr lang="en-US" sz="1200" dirty="0"/>
        </a:p>
      </dgm:t>
    </dgm:pt>
    <dgm:pt modelId="{E4A54A19-8B57-47FF-BF4F-7A3891CF398A}" type="parTrans" cxnId="{FC61359F-32CB-4F86-AAFC-605B52FF1538}">
      <dgm:prSet/>
      <dgm:spPr/>
      <dgm:t>
        <a:bodyPr/>
        <a:lstStyle/>
        <a:p>
          <a:endParaRPr lang="en-US"/>
        </a:p>
      </dgm:t>
    </dgm:pt>
    <dgm:pt modelId="{F5464934-3C3C-4B5C-9E4F-3E0115328E6F}" type="sibTrans" cxnId="{FC61359F-32CB-4F86-AAFC-605B52FF1538}">
      <dgm:prSet/>
      <dgm:spPr/>
      <dgm:t>
        <a:bodyPr/>
        <a:lstStyle/>
        <a:p>
          <a:endParaRPr lang="en-US"/>
        </a:p>
      </dgm:t>
    </dgm:pt>
    <dgm:pt modelId="{0C21862E-5645-4006-9DC2-E5FDA1A059FF}">
      <dgm:prSet custT="1"/>
      <dgm:spPr>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5400000" scaled="1"/>
          <a:tileRect/>
        </a:gradFill>
      </dgm:spPr>
      <dgm:t>
        <a:bodyPr/>
        <a:lstStyle/>
        <a:p>
          <a:pPr marL="0" lvl="0" indent="0" algn="ctr" defTabSz="755650">
            <a:lnSpc>
              <a:spcPct val="90000"/>
            </a:lnSpc>
            <a:spcBef>
              <a:spcPct val="0"/>
            </a:spcBef>
            <a:spcAft>
              <a:spcPct val="35000"/>
            </a:spcAft>
            <a:buNone/>
          </a:pPr>
          <a:r>
            <a:rPr lang="en-US" sz="1700" b="1" kern="1200" dirty="0">
              <a:solidFill>
                <a:prstClr val="black">
                  <a:hueOff val="0"/>
                  <a:satOff val="0"/>
                  <a:lumOff val="0"/>
                  <a:alphaOff val="0"/>
                </a:prstClr>
              </a:solidFill>
              <a:latin typeface="Calibri" panose="020F0502020204030204"/>
              <a:ea typeface="+mn-ea"/>
              <a:cs typeface="+mn-cs"/>
            </a:rPr>
            <a:t>Do Not   Appeal</a:t>
          </a:r>
        </a:p>
        <a:p>
          <a:pPr marL="0" lvl="0" indent="0" algn="ctr" defTabSz="755650">
            <a:lnSpc>
              <a:spcPct val="90000"/>
            </a:lnSpc>
            <a:spcBef>
              <a:spcPct val="0"/>
            </a:spcBef>
            <a:spcAft>
              <a:spcPct val="35000"/>
            </a:spcAft>
            <a:buNone/>
          </a:pPr>
          <a:endParaRPr lang="en-US" sz="1700" b="1" kern="1200" dirty="0">
            <a:solidFill>
              <a:prstClr val="black">
                <a:hueOff val="0"/>
                <a:satOff val="0"/>
                <a:lumOff val="0"/>
                <a:alphaOff val="0"/>
              </a:prstClr>
            </a:solidFill>
            <a:latin typeface="Calibri" panose="020F0502020204030204"/>
            <a:ea typeface="+mn-ea"/>
            <a:cs typeface="+mn-cs"/>
          </a:endParaRPr>
        </a:p>
        <a:p>
          <a:pPr marL="0" lvl="0" indent="0" algn="ctr" defTabSz="755650">
            <a:lnSpc>
              <a:spcPct val="90000"/>
            </a:lnSpc>
            <a:spcBef>
              <a:spcPct val="0"/>
            </a:spcBef>
            <a:spcAft>
              <a:spcPct val="35000"/>
            </a:spcAft>
            <a:buNone/>
          </a:pPr>
          <a:endParaRPr lang="en-US" sz="1700" b="1" kern="1200" dirty="0">
            <a:solidFill>
              <a:prstClr val="black">
                <a:hueOff val="0"/>
                <a:satOff val="0"/>
                <a:lumOff val="0"/>
                <a:alphaOff val="0"/>
              </a:prstClr>
            </a:solidFill>
            <a:latin typeface="Calibri" panose="020F0502020204030204"/>
            <a:ea typeface="+mn-ea"/>
            <a:cs typeface="+mn-cs"/>
          </a:endParaRPr>
        </a:p>
        <a:p>
          <a:pPr marL="0" lvl="0" indent="0" algn="ctr" defTabSz="755650">
            <a:lnSpc>
              <a:spcPct val="90000"/>
            </a:lnSpc>
            <a:spcBef>
              <a:spcPct val="0"/>
            </a:spcBef>
            <a:spcAft>
              <a:spcPct val="35000"/>
            </a:spcAft>
            <a:buNone/>
          </a:pPr>
          <a:r>
            <a:rPr lang="en-US" sz="1700" b="1" kern="1200" dirty="0">
              <a:solidFill>
                <a:prstClr val="black">
                  <a:hueOff val="0"/>
                  <a:satOff val="0"/>
                  <a:lumOff val="0"/>
                  <a:alphaOff val="0"/>
                </a:prstClr>
              </a:solidFill>
              <a:latin typeface="Calibri" panose="020F0502020204030204"/>
              <a:ea typeface="+mn-ea"/>
              <a:cs typeface="+mn-cs"/>
            </a:rPr>
            <a:t>Appeal</a:t>
          </a:r>
        </a:p>
      </dgm:t>
    </dgm:pt>
    <dgm:pt modelId="{A6B99A54-6B9B-4170-AAA7-AD9173D927AD}" type="parTrans" cxnId="{B1F3518F-5360-4744-A765-1BB721C5EA87}">
      <dgm:prSet/>
      <dgm:spPr/>
      <dgm:t>
        <a:bodyPr/>
        <a:lstStyle/>
        <a:p>
          <a:endParaRPr lang="en-US"/>
        </a:p>
      </dgm:t>
    </dgm:pt>
    <dgm:pt modelId="{47F135B0-725F-4D33-BBE6-254D8E7961DB}" type="sibTrans" cxnId="{B1F3518F-5360-4744-A765-1BB721C5EA87}">
      <dgm:prSet/>
      <dgm:spPr/>
      <dgm:t>
        <a:bodyPr/>
        <a:lstStyle/>
        <a:p>
          <a:endParaRPr lang="en-US"/>
        </a:p>
      </dgm:t>
    </dgm:pt>
    <dgm:pt modelId="{DBAFD08C-FF2F-4EE6-A0B2-8D612402C76E}">
      <dgm:prSet custT="1"/>
      <dgm:spPr/>
      <dgm:t>
        <a:bodyPr/>
        <a:lstStyle/>
        <a:p>
          <a:endParaRPr lang="en-US" sz="1400" dirty="0">
            <a:effectLst>
              <a:outerShdw blurRad="38100" dist="38100" dir="2700000" algn="tl">
                <a:srgbClr val="000000">
                  <a:alpha val="43137"/>
                </a:srgbClr>
              </a:outerShdw>
            </a:effectLst>
          </a:endParaRPr>
        </a:p>
        <a:p>
          <a:endParaRPr lang="en-US" sz="1400" dirty="0">
            <a:effectLst>
              <a:outerShdw blurRad="38100" dist="38100" dir="2700000" algn="tl">
                <a:srgbClr val="000000">
                  <a:alpha val="43137"/>
                </a:srgbClr>
              </a:outerShdw>
            </a:effectLst>
          </a:endParaRPr>
        </a:p>
        <a:p>
          <a:r>
            <a:rPr lang="en-US" sz="1400" dirty="0">
              <a:effectLst>
                <a:outerShdw blurRad="38100" dist="38100" dir="2700000" algn="tl">
                  <a:srgbClr val="000000">
                    <a:alpha val="43137"/>
                  </a:srgbClr>
                </a:outerShdw>
              </a:effectLst>
            </a:rPr>
            <a:t>Do not appeal your Property Value </a:t>
          </a:r>
        </a:p>
      </dgm:t>
    </dgm:pt>
    <dgm:pt modelId="{B6E0AF62-C573-4D26-9728-A20830E1BFBC}" type="parTrans" cxnId="{A7EAC1F6-A3E4-4C60-BE0A-EBCFC7372972}">
      <dgm:prSet/>
      <dgm:spPr/>
      <dgm:t>
        <a:bodyPr/>
        <a:lstStyle/>
        <a:p>
          <a:endParaRPr lang="en-US"/>
        </a:p>
      </dgm:t>
    </dgm:pt>
    <dgm:pt modelId="{1D93E8C2-27D0-425B-B5A6-4D5FCD3C812B}" type="sibTrans" cxnId="{A7EAC1F6-A3E4-4C60-BE0A-EBCFC7372972}">
      <dgm:prSet/>
      <dgm:spPr/>
      <dgm:t>
        <a:bodyPr/>
        <a:lstStyle/>
        <a:p>
          <a:endParaRPr lang="en-US"/>
        </a:p>
      </dgm:t>
    </dgm:pt>
    <dgm:pt modelId="{5891543E-E0EF-4B90-B946-0A45CFA30CA2}">
      <dgm:prSet custT="1"/>
      <dgm:spPr/>
      <dgm:t>
        <a:bodyPr/>
        <a:lstStyle/>
        <a:p>
          <a:r>
            <a:rPr lang="en-US" sz="1200" dirty="0"/>
            <a:t>If the assessed value is equal or less than what your property would easily sell for on the evaluation date.</a:t>
          </a:r>
        </a:p>
        <a:p>
          <a:endParaRPr lang="en-US" sz="1200" dirty="0"/>
        </a:p>
        <a:p>
          <a:endParaRPr lang="en-US" sz="1200" dirty="0"/>
        </a:p>
        <a:p>
          <a:r>
            <a:rPr lang="en-US" sz="1400" dirty="0">
              <a:effectLst>
                <a:outerShdw blurRad="38100" dist="38100" dir="2700000" algn="tl">
                  <a:srgbClr val="000000">
                    <a:alpha val="43137"/>
                  </a:srgbClr>
                </a:outerShdw>
              </a:effectLst>
            </a:rPr>
            <a:t>Appeal your Property Value </a:t>
          </a:r>
          <a:endParaRPr lang="en-US" sz="1200" dirty="0"/>
        </a:p>
        <a:p>
          <a:r>
            <a:rPr lang="en-US" sz="1200" dirty="0"/>
            <a:t>If you feel that the assessed value of your property exceeds the market value of your property, you have the right to appeal the assessment. </a:t>
          </a:r>
        </a:p>
      </dgm:t>
    </dgm:pt>
    <dgm:pt modelId="{10797140-DA37-4C55-BE97-9FA7C42D0BF3}" type="parTrans" cxnId="{6AD8F782-B797-4F96-A27B-B2B22B55156D}">
      <dgm:prSet/>
      <dgm:spPr/>
      <dgm:t>
        <a:bodyPr/>
        <a:lstStyle/>
        <a:p>
          <a:endParaRPr lang="en-US"/>
        </a:p>
      </dgm:t>
    </dgm:pt>
    <dgm:pt modelId="{E82ED04B-47FE-45BC-B1B9-0E9A0FA9240E}" type="sibTrans" cxnId="{6AD8F782-B797-4F96-A27B-B2B22B55156D}">
      <dgm:prSet/>
      <dgm:spPr/>
      <dgm:t>
        <a:bodyPr/>
        <a:lstStyle/>
        <a:p>
          <a:endParaRPr lang="en-US"/>
        </a:p>
      </dgm:t>
    </dgm:pt>
    <dgm:pt modelId="{EAE067F2-AC9E-48BD-8ECF-8FC3B1281267}">
      <dgm:prSet custT="1"/>
      <dgm:spPr/>
      <dgm:t>
        <a:bodyPr/>
        <a:lstStyle/>
        <a:p>
          <a:endParaRPr lang="en-US" sz="1200" dirty="0"/>
        </a:p>
      </dgm:t>
    </dgm:pt>
    <dgm:pt modelId="{E7718D0D-7CA3-48DC-9D6E-B3CBDA6C1E16}" type="parTrans" cxnId="{0529408B-30EC-4D90-B795-2C4D5C6A73BB}">
      <dgm:prSet/>
      <dgm:spPr/>
      <dgm:t>
        <a:bodyPr/>
        <a:lstStyle/>
        <a:p>
          <a:endParaRPr lang="en-US"/>
        </a:p>
      </dgm:t>
    </dgm:pt>
    <dgm:pt modelId="{538D95C3-D5C3-472B-BA00-B3C279D65665}" type="sibTrans" cxnId="{0529408B-30EC-4D90-B795-2C4D5C6A73BB}">
      <dgm:prSet/>
      <dgm:spPr/>
      <dgm:t>
        <a:bodyPr/>
        <a:lstStyle/>
        <a:p>
          <a:endParaRPr lang="en-US"/>
        </a:p>
      </dgm:t>
    </dgm:pt>
    <dgm:pt modelId="{1ADADCA3-335A-4E75-92A5-2562D1952F63}">
      <dgm:prSet custT="1"/>
      <dgm:spPr/>
      <dgm:t>
        <a:bodyPr/>
        <a:lstStyle/>
        <a:p>
          <a:endParaRPr lang="en-US" sz="1200" dirty="0"/>
        </a:p>
        <a:p>
          <a:r>
            <a:rPr lang="en-US" sz="1200" dirty="0"/>
            <a:t> </a:t>
          </a:r>
        </a:p>
      </dgm:t>
    </dgm:pt>
    <dgm:pt modelId="{54B8B3E7-0B93-4AF7-8BE3-C78D75301831}" type="parTrans" cxnId="{11C602CD-69A6-4056-A089-E7B3426CBD74}">
      <dgm:prSet/>
      <dgm:spPr/>
      <dgm:t>
        <a:bodyPr/>
        <a:lstStyle/>
        <a:p>
          <a:endParaRPr lang="en-US"/>
        </a:p>
      </dgm:t>
    </dgm:pt>
    <dgm:pt modelId="{ABEBD855-ECBD-4EAA-978B-768530E9660B}" type="sibTrans" cxnId="{11C602CD-69A6-4056-A089-E7B3426CBD74}">
      <dgm:prSet/>
      <dgm:spPr/>
      <dgm:t>
        <a:bodyPr/>
        <a:lstStyle/>
        <a:p>
          <a:endParaRPr lang="en-US"/>
        </a:p>
      </dgm:t>
    </dgm:pt>
    <dgm:pt modelId="{F64A5C56-7FA7-49FE-A04C-9496104D83BC}" type="pres">
      <dgm:prSet presAssocID="{EA81FE94-C7AD-4DD6-A763-EC6871048AA3}" presName="Name0" presStyleCnt="0">
        <dgm:presLayoutVars>
          <dgm:dir/>
          <dgm:animLvl val="lvl"/>
          <dgm:resizeHandles val="exact"/>
        </dgm:presLayoutVars>
      </dgm:prSet>
      <dgm:spPr/>
    </dgm:pt>
    <dgm:pt modelId="{06A482E6-A201-41CA-8880-A7BB6FEA3302}" type="pres">
      <dgm:prSet presAssocID="{A9A04F1F-D6D1-47CF-A553-8D9D75D8FC1A}" presName="linNode" presStyleCnt="0"/>
      <dgm:spPr/>
    </dgm:pt>
    <dgm:pt modelId="{D78043E2-CB62-4DC1-899E-6ADD7621857A}" type="pres">
      <dgm:prSet presAssocID="{A9A04F1F-D6D1-47CF-A553-8D9D75D8FC1A}" presName="parentText" presStyleLbl="solidFgAcc1" presStyleIdx="0" presStyleCnt="3" custLinFactNeighborX="-1020" custLinFactNeighborY="2152">
        <dgm:presLayoutVars>
          <dgm:chMax val="1"/>
          <dgm:bulletEnabled/>
        </dgm:presLayoutVars>
      </dgm:prSet>
      <dgm:spPr/>
    </dgm:pt>
    <dgm:pt modelId="{CD993CA6-2ECC-4C6A-97BB-86574B9AB41C}" type="pres">
      <dgm:prSet presAssocID="{A9A04F1F-D6D1-47CF-A553-8D9D75D8FC1A}" presName="descendantText" presStyleLbl="alignNode1" presStyleIdx="0" presStyleCnt="3" custLinFactNeighborX="-2861" custLinFactNeighborY="2134">
        <dgm:presLayoutVars>
          <dgm:bulletEnabled/>
        </dgm:presLayoutVars>
      </dgm:prSet>
      <dgm:spPr/>
    </dgm:pt>
    <dgm:pt modelId="{4FD011C0-3CEA-4101-B7F6-4644D73E3C71}" type="pres">
      <dgm:prSet presAssocID="{426AD882-28B1-4F24-A787-69A8CBE1D742}" presName="sp" presStyleCnt="0"/>
      <dgm:spPr/>
    </dgm:pt>
    <dgm:pt modelId="{59B45D1D-D103-43EA-95C6-CE1DFDB0FED5}" type="pres">
      <dgm:prSet presAssocID="{2B79EC3F-3292-4145-A387-504813F2C058}" presName="linNode" presStyleCnt="0"/>
      <dgm:spPr/>
    </dgm:pt>
    <dgm:pt modelId="{F76471DC-B435-42B7-8C2F-8191AE8DDE4A}" type="pres">
      <dgm:prSet presAssocID="{2B79EC3F-3292-4145-A387-504813F2C058}" presName="parentText" presStyleLbl="solidFgAcc1" presStyleIdx="1" presStyleCnt="3">
        <dgm:presLayoutVars>
          <dgm:chMax val="1"/>
          <dgm:bulletEnabled/>
        </dgm:presLayoutVars>
      </dgm:prSet>
      <dgm:spPr/>
    </dgm:pt>
    <dgm:pt modelId="{BFFF8D47-E0D6-482F-ADE8-2A67675D8631}" type="pres">
      <dgm:prSet presAssocID="{2B79EC3F-3292-4145-A387-504813F2C058}" presName="descendantText" presStyleLbl="alignNode1" presStyleIdx="1" presStyleCnt="3">
        <dgm:presLayoutVars>
          <dgm:bulletEnabled/>
        </dgm:presLayoutVars>
      </dgm:prSet>
      <dgm:spPr/>
    </dgm:pt>
    <dgm:pt modelId="{571018F6-72C4-4D88-8234-A28F9024575F}" type="pres">
      <dgm:prSet presAssocID="{8C45879D-C053-4980-957F-E1250F9BE53B}" presName="sp" presStyleCnt="0"/>
      <dgm:spPr/>
    </dgm:pt>
    <dgm:pt modelId="{6720F8B7-AE4B-44B1-966D-0C97EE386D08}" type="pres">
      <dgm:prSet presAssocID="{0C21862E-5645-4006-9DC2-E5FDA1A059FF}" presName="linNode" presStyleCnt="0"/>
      <dgm:spPr/>
    </dgm:pt>
    <dgm:pt modelId="{0E3B8406-7B78-4B49-BDA1-02CBF4F12CB1}" type="pres">
      <dgm:prSet presAssocID="{0C21862E-5645-4006-9DC2-E5FDA1A059FF}" presName="parentText" presStyleLbl="solidFgAcc1" presStyleIdx="2" presStyleCnt="3" custScaleY="138137" custLinFactNeighborY="-12197">
        <dgm:presLayoutVars>
          <dgm:chMax val="1"/>
          <dgm:bulletEnabled/>
        </dgm:presLayoutVars>
      </dgm:prSet>
      <dgm:spPr/>
    </dgm:pt>
    <dgm:pt modelId="{B0FCAAD6-E243-421E-B0EA-1927EA2BEF0D}" type="pres">
      <dgm:prSet presAssocID="{0C21862E-5645-4006-9DC2-E5FDA1A059FF}" presName="descendantText" presStyleLbl="alignNode1" presStyleIdx="2" presStyleCnt="3" custScaleY="182555" custLinFactNeighborX="5104" custLinFactNeighborY="7496">
        <dgm:presLayoutVars>
          <dgm:bulletEnabled/>
        </dgm:presLayoutVars>
      </dgm:prSet>
      <dgm:spPr/>
    </dgm:pt>
  </dgm:ptLst>
  <dgm:cxnLst>
    <dgm:cxn modelId="{F3C1C103-8B30-446D-AAD5-1D5EAE4713B4}" type="presOf" srcId="{1ADADCA3-335A-4E75-92A5-2562D1952F63}" destId="{B0FCAAD6-E243-421E-B0EA-1927EA2BEF0D}" srcOrd="0" destOrd="3" presId="urn:microsoft.com/office/officeart/2016/7/layout/VerticalHollowActionList"/>
    <dgm:cxn modelId="{C1D7E70A-EBF2-4914-B53F-C3F56BD904A9}" type="presOf" srcId="{B14BFDA2-C661-4DB1-8C1A-03E91645FE7A}" destId="{BFFF8D47-E0D6-482F-ADE8-2A67675D8631}" srcOrd="0" destOrd="0" presId="urn:microsoft.com/office/officeart/2016/7/layout/VerticalHollowActionList"/>
    <dgm:cxn modelId="{A1359421-FE79-44DD-A6DF-6710A6DA1DD5}" srcId="{EA81FE94-C7AD-4DD6-A763-EC6871048AA3}" destId="{2B79EC3F-3292-4145-A387-504813F2C058}" srcOrd="1" destOrd="0" parTransId="{3019D6E2-EA6F-4E09-AD62-960BFF6031E6}" sibTransId="{8C45879D-C053-4980-957F-E1250F9BE53B}"/>
    <dgm:cxn modelId="{4E8E2661-44FC-46C0-A119-03DA85E5B8A8}" type="presOf" srcId="{DBAFD08C-FF2F-4EE6-A0B2-8D612402C76E}" destId="{B0FCAAD6-E243-421E-B0EA-1927EA2BEF0D}" srcOrd="0" destOrd="0" presId="urn:microsoft.com/office/officeart/2016/7/layout/VerticalHollowActionList"/>
    <dgm:cxn modelId="{68804066-9107-4340-8880-71CFABA85B5C}" type="presOf" srcId="{5891543E-E0EF-4B90-B946-0A45CFA30CA2}" destId="{B0FCAAD6-E243-421E-B0EA-1927EA2BEF0D}" srcOrd="0" destOrd="1" presId="urn:microsoft.com/office/officeart/2016/7/layout/VerticalHollowActionList"/>
    <dgm:cxn modelId="{BE06DD70-C466-426A-992F-FFEADD2E054E}" type="presOf" srcId="{EA81FE94-C7AD-4DD6-A763-EC6871048AA3}" destId="{F64A5C56-7FA7-49FE-A04C-9496104D83BC}" srcOrd="0" destOrd="0" presId="urn:microsoft.com/office/officeart/2016/7/layout/VerticalHollowActionList"/>
    <dgm:cxn modelId="{6AD8F782-B797-4F96-A27B-B2B22B55156D}" srcId="{0C21862E-5645-4006-9DC2-E5FDA1A059FF}" destId="{5891543E-E0EF-4B90-B946-0A45CFA30CA2}" srcOrd="1" destOrd="0" parTransId="{10797140-DA37-4C55-BE97-9FA7C42D0BF3}" sibTransId="{E82ED04B-47FE-45BC-B1B9-0E9A0FA9240E}"/>
    <dgm:cxn modelId="{83880D89-CE91-45EE-8BD6-93DCD84D4D26}" type="presOf" srcId="{A9A04F1F-D6D1-47CF-A553-8D9D75D8FC1A}" destId="{D78043E2-CB62-4DC1-899E-6ADD7621857A}" srcOrd="0" destOrd="0" presId="urn:microsoft.com/office/officeart/2016/7/layout/VerticalHollowActionList"/>
    <dgm:cxn modelId="{E48A278B-4EE2-46AB-A5C4-E45AFED192FA}" type="presOf" srcId="{2B79EC3F-3292-4145-A387-504813F2C058}" destId="{F76471DC-B435-42B7-8C2F-8191AE8DDE4A}" srcOrd="0" destOrd="0" presId="urn:microsoft.com/office/officeart/2016/7/layout/VerticalHollowActionList"/>
    <dgm:cxn modelId="{0529408B-30EC-4D90-B795-2C4D5C6A73BB}" srcId="{0C21862E-5645-4006-9DC2-E5FDA1A059FF}" destId="{EAE067F2-AC9E-48BD-8ECF-8FC3B1281267}" srcOrd="2" destOrd="0" parTransId="{E7718D0D-7CA3-48DC-9D6E-B3CBDA6C1E16}" sibTransId="{538D95C3-D5C3-472B-BA00-B3C279D65665}"/>
    <dgm:cxn modelId="{B1F3518F-5360-4744-A765-1BB721C5EA87}" srcId="{EA81FE94-C7AD-4DD6-A763-EC6871048AA3}" destId="{0C21862E-5645-4006-9DC2-E5FDA1A059FF}" srcOrd="2" destOrd="0" parTransId="{A6B99A54-6B9B-4170-AAA7-AD9173D927AD}" sibTransId="{47F135B0-725F-4D33-BBE6-254D8E7961DB}"/>
    <dgm:cxn modelId="{49B20690-CDEA-4209-BC04-102295E73E96}" type="presOf" srcId="{5ED48003-EA31-4005-AEB1-D6BBA99B9B1A}" destId="{CD993CA6-2ECC-4C6A-97BB-86574B9AB41C}" srcOrd="0" destOrd="0" presId="urn:microsoft.com/office/officeart/2016/7/layout/VerticalHollowActionList"/>
    <dgm:cxn modelId="{FC61359F-32CB-4F86-AAFC-605B52FF1538}" srcId="{2B79EC3F-3292-4145-A387-504813F2C058}" destId="{B14BFDA2-C661-4DB1-8C1A-03E91645FE7A}" srcOrd="0" destOrd="0" parTransId="{E4A54A19-8B57-47FF-BF4F-7A3891CF398A}" sibTransId="{F5464934-3C3C-4B5C-9E4F-3E0115328E6F}"/>
    <dgm:cxn modelId="{83D61DAA-16C7-4F91-AE1F-8393A709DC3B}" srcId="{EA81FE94-C7AD-4DD6-A763-EC6871048AA3}" destId="{A9A04F1F-D6D1-47CF-A553-8D9D75D8FC1A}" srcOrd="0" destOrd="0" parTransId="{CB590409-906B-4360-878F-C655A65FE684}" sibTransId="{426AD882-28B1-4F24-A787-69A8CBE1D742}"/>
    <dgm:cxn modelId="{11C602CD-69A6-4056-A089-E7B3426CBD74}" srcId="{0C21862E-5645-4006-9DC2-E5FDA1A059FF}" destId="{1ADADCA3-335A-4E75-92A5-2562D1952F63}" srcOrd="3" destOrd="0" parTransId="{54B8B3E7-0B93-4AF7-8BE3-C78D75301831}" sibTransId="{ABEBD855-ECBD-4EAA-978B-768530E9660B}"/>
    <dgm:cxn modelId="{673E9DDA-3C50-4AA0-99AC-2807B28AEB93}" type="presOf" srcId="{0C21862E-5645-4006-9DC2-E5FDA1A059FF}" destId="{0E3B8406-7B78-4B49-BDA1-02CBF4F12CB1}" srcOrd="0" destOrd="0" presId="urn:microsoft.com/office/officeart/2016/7/layout/VerticalHollowActionList"/>
    <dgm:cxn modelId="{CAAE99DD-B22D-4737-8393-B1C848F41E54}" srcId="{A9A04F1F-D6D1-47CF-A553-8D9D75D8FC1A}" destId="{5ED48003-EA31-4005-AEB1-D6BBA99B9B1A}" srcOrd="0" destOrd="0" parTransId="{19D7C0B9-4F17-4ED2-9DE3-BD5BC2A3A9E3}" sibTransId="{A9CC2B85-909B-4FEB-9996-D5E6CC02059B}"/>
    <dgm:cxn modelId="{A7EAC1F6-A3E4-4C60-BE0A-EBCFC7372972}" srcId="{0C21862E-5645-4006-9DC2-E5FDA1A059FF}" destId="{DBAFD08C-FF2F-4EE6-A0B2-8D612402C76E}" srcOrd="0" destOrd="0" parTransId="{B6E0AF62-C573-4D26-9728-A20830E1BFBC}" sibTransId="{1D93E8C2-27D0-425B-B5A6-4D5FCD3C812B}"/>
    <dgm:cxn modelId="{418C5BFB-A936-4F0D-B77A-308A60E4DD6D}" type="presOf" srcId="{EAE067F2-AC9E-48BD-8ECF-8FC3B1281267}" destId="{B0FCAAD6-E243-421E-B0EA-1927EA2BEF0D}" srcOrd="0" destOrd="2" presId="urn:microsoft.com/office/officeart/2016/7/layout/VerticalHollowActionList"/>
    <dgm:cxn modelId="{CF1F0D40-0C57-4719-885E-B3DA2F7FC9FD}" type="presParOf" srcId="{F64A5C56-7FA7-49FE-A04C-9496104D83BC}" destId="{06A482E6-A201-41CA-8880-A7BB6FEA3302}" srcOrd="0" destOrd="0" presId="urn:microsoft.com/office/officeart/2016/7/layout/VerticalHollowActionList"/>
    <dgm:cxn modelId="{2002FBD2-C95A-46E0-AB1D-5AB4170159A6}" type="presParOf" srcId="{06A482E6-A201-41CA-8880-A7BB6FEA3302}" destId="{D78043E2-CB62-4DC1-899E-6ADD7621857A}" srcOrd="0" destOrd="0" presId="urn:microsoft.com/office/officeart/2016/7/layout/VerticalHollowActionList"/>
    <dgm:cxn modelId="{B8DB4E82-28E5-4BE4-9E5E-B1AEA8BC6F31}" type="presParOf" srcId="{06A482E6-A201-41CA-8880-A7BB6FEA3302}" destId="{CD993CA6-2ECC-4C6A-97BB-86574B9AB41C}" srcOrd="1" destOrd="0" presId="urn:microsoft.com/office/officeart/2016/7/layout/VerticalHollowActionList"/>
    <dgm:cxn modelId="{59280ED9-4C8B-41CE-ABC2-36F2C0597139}" type="presParOf" srcId="{F64A5C56-7FA7-49FE-A04C-9496104D83BC}" destId="{4FD011C0-3CEA-4101-B7F6-4644D73E3C71}" srcOrd="1" destOrd="0" presId="urn:microsoft.com/office/officeart/2016/7/layout/VerticalHollowActionList"/>
    <dgm:cxn modelId="{C472838C-44D3-45FC-B9A4-8A7B365B57B7}" type="presParOf" srcId="{F64A5C56-7FA7-49FE-A04C-9496104D83BC}" destId="{59B45D1D-D103-43EA-95C6-CE1DFDB0FED5}" srcOrd="2" destOrd="0" presId="urn:microsoft.com/office/officeart/2016/7/layout/VerticalHollowActionList"/>
    <dgm:cxn modelId="{7C1AE32B-3AB9-48D3-BAC9-35FEAC8EFF3D}" type="presParOf" srcId="{59B45D1D-D103-43EA-95C6-CE1DFDB0FED5}" destId="{F76471DC-B435-42B7-8C2F-8191AE8DDE4A}" srcOrd="0" destOrd="0" presId="urn:microsoft.com/office/officeart/2016/7/layout/VerticalHollowActionList"/>
    <dgm:cxn modelId="{C428D314-E948-48FB-A901-8F91A77C84F5}" type="presParOf" srcId="{59B45D1D-D103-43EA-95C6-CE1DFDB0FED5}" destId="{BFFF8D47-E0D6-482F-ADE8-2A67675D8631}" srcOrd="1" destOrd="0" presId="urn:microsoft.com/office/officeart/2016/7/layout/VerticalHollowActionList"/>
    <dgm:cxn modelId="{B99EE2F6-E35D-4376-AFE4-41DE8CD1D80C}" type="presParOf" srcId="{F64A5C56-7FA7-49FE-A04C-9496104D83BC}" destId="{571018F6-72C4-4D88-8234-A28F9024575F}" srcOrd="3" destOrd="0" presId="urn:microsoft.com/office/officeart/2016/7/layout/VerticalHollowActionList"/>
    <dgm:cxn modelId="{04DCE38C-6385-4054-B4D1-EE2ACC26DC9B}" type="presParOf" srcId="{F64A5C56-7FA7-49FE-A04C-9496104D83BC}" destId="{6720F8B7-AE4B-44B1-966D-0C97EE386D08}" srcOrd="4" destOrd="0" presId="urn:microsoft.com/office/officeart/2016/7/layout/VerticalHollowActionList"/>
    <dgm:cxn modelId="{EE1BDB5C-169E-4246-8A8B-75D4C4B3E5F4}" type="presParOf" srcId="{6720F8B7-AE4B-44B1-966D-0C97EE386D08}" destId="{0E3B8406-7B78-4B49-BDA1-02CBF4F12CB1}" srcOrd="0" destOrd="0" presId="urn:microsoft.com/office/officeart/2016/7/layout/VerticalHollowActionList"/>
    <dgm:cxn modelId="{B0BF0722-FCB3-4CF3-A1AF-6799B994C032}" type="presParOf" srcId="{6720F8B7-AE4B-44B1-966D-0C97EE386D08}" destId="{B0FCAAD6-E243-421E-B0EA-1927EA2BEF0D}" srcOrd="1" destOrd="0" presId="urn:microsoft.com/office/officeart/2016/7/layout/VerticalHollowAction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FFA207-A619-45FF-9DE8-C9598EE63782}" type="doc">
      <dgm:prSet loTypeId="urn:microsoft.com/office/officeart/2005/8/layout/list1" loCatId="list" qsTypeId="urn:microsoft.com/office/officeart/2005/8/quickstyle/simple2" qsCatId="simple" csTypeId="urn:microsoft.com/office/officeart/2005/8/colors/accent6_2" csCatId="accent6" phldr="1"/>
      <dgm:spPr/>
      <dgm:t>
        <a:bodyPr/>
        <a:lstStyle/>
        <a:p>
          <a:endParaRPr lang="en-US"/>
        </a:p>
      </dgm:t>
    </dgm:pt>
    <dgm:pt modelId="{5031AA2C-5FB4-4AA7-A8EF-B854A35214BA}">
      <dgm:prSet/>
      <dgm:spPr>
        <a:solidFill>
          <a:schemeClr val="accent4">
            <a:lumMod val="20000"/>
            <a:lumOff val="80000"/>
            <a:alpha val="90000"/>
          </a:schemeClr>
        </a:solidFill>
      </dgm:spPr>
      <dgm:t>
        <a:bodyPr/>
        <a:lstStyle/>
        <a:p>
          <a:r>
            <a:rPr lang="en-US" dirty="0"/>
            <a:t>Call (714) 834-2727 or write Assessor and ask for an Informal Review.</a:t>
          </a:r>
        </a:p>
      </dgm:t>
    </dgm:pt>
    <dgm:pt modelId="{0851A72C-6D40-4BA1-BB67-D8191DCF313C}" type="parTrans" cxnId="{A6AE962F-CBC0-4F87-BF12-1190CF37ABB4}">
      <dgm:prSet/>
      <dgm:spPr/>
      <dgm:t>
        <a:bodyPr/>
        <a:lstStyle/>
        <a:p>
          <a:endParaRPr lang="en-US"/>
        </a:p>
      </dgm:t>
    </dgm:pt>
    <dgm:pt modelId="{CE232408-6632-47B0-B9B9-F4FD124A0750}" type="sibTrans" cxnId="{A6AE962F-CBC0-4F87-BF12-1190CF37ABB4}">
      <dgm:prSet/>
      <dgm:spPr/>
      <dgm:t>
        <a:bodyPr/>
        <a:lstStyle/>
        <a:p>
          <a:endParaRPr lang="en-US"/>
        </a:p>
      </dgm:t>
    </dgm:pt>
    <dgm:pt modelId="{0A74482C-8E09-46E4-BA17-E8818F34E6AA}">
      <dgm:prSet/>
      <dgm:spPr>
        <a:solidFill>
          <a:schemeClr val="accent4">
            <a:lumMod val="20000"/>
            <a:lumOff val="80000"/>
            <a:alpha val="90000"/>
          </a:schemeClr>
        </a:solidFill>
      </dgm:spPr>
      <dgm:t>
        <a:bodyPr/>
        <a:lstStyle/>
        <a:p>
          <a:r>
            <a:rPr lang="en-US" dirty="0"/>
            <a:t>Request an informal review from January 1 through April 30 of each year.</a:t>
          </a:r>
        </a:p>
      </dgm:t>
    </dgm:pt>
    <dgm:pt modelId="{AE34975B-4286-4ABB-8ED2-8AE22617A311}" type="parTrans" cxnId="{DC76DA06-3367-4706-A097-79C8F5800059}">
      <dgm:prSet/>
      <dgm:spPr/>
      <dgm:t>
        <a:bodyPr/>
        <a:lstStyle/>
        <a:p>
          <a:endParaRPr lang="en-US"/>
        </a:p>
      </dgm:t>
    </dgm:pt>
    <dgm:pt modelId="{C1805E3D-9F1E-4F49-98F6-A212F0E0232F}" type="sibTrans" cxnId="{DC76DA06-3367-4706-A097-79C8F5800059}">
      <dgm:prSet/>
      <dgm:spPr/>
      <dgm:t>
        <a:bodyPr/>
        <a:lstStyle/>
        <a:p>
          <a:endParaRPr lang="en-US"/>
        </a:p>
      </dgm:t>
    </dgm:pt>
    <dgm:pt modelId="{917064A5-96CD-43A3-9BD4-DFD6D04C7DF8}">
      <dgm:prSet custT="1"/>
      <dgm:spPr/>
      <dgm:t>
        <a:bodyPr/>
        <a:lstStyle/>
        <a:p>
          <a:r>
            <a:rPr lang="en-US" sz="2800" b="1" i="1" dirty="0"/>
            <a:t>Request an “Informal Review” by the County Assessor</a:t>
          </a:r>
          <a:endParaRPr lang="en-US" sz="2800" dirty="0"/>
        </a:p>
      </dgm:t>
    </dgm:pt>
    <dgm:pt modelId="{2B4B2B9A-CD36-4F81-881A-EB9D96362F51}" type="sibTrans" cxnId="{0DA3F0A1-FB37-4E6C-A903-8E822F27ED13}">
      <dgm:prSet/>
      <dgm:spPr/>
      <dgm:t>
        <a:bodyPr/>
        <a:lstStyle/>
        <a:p>
          <a:endParaRPr lang="en-US"/>
        </a:p>
      </dgm:t>
    </dgm:pt>
    <dgm:pt modelId="{B1F70051-F51B-4AE5-BF51-53D77D53FC23}" type="parTrans" cxnId="{0DA3F0A1-FB37-4E6C-A903-8E822F27ED13}">
      <dgm:prSet/>
      <dgm:spPr/>
      <dgm:t>
        <a:bodyPr/>
        <a:lstStyle/>
        <a:p>
          <a:endParaRPr lang="en-US"/>
        </a:p>
      </dgm:t>
    </dgm:pt>
    <dgm:pt modelId="{D0B12F9D-A9E9-4874-8C4B-D2127AEF06F3}" type="pres">
      <dgm:prSet presAssocID="{BCFFA207-A619-45FF-9DE8-C9598EE63782}" presName="linear" presStyleCnt="0">
        <dgm:presLayoutVars>
          <dgm:dir/>
          <dgm:animLvl val="lvl"/>
          <dgm:resizeHandles val="exact"/>
        </dgm:presLayoutVars>
      </dgm:prSet>
      <dgm:spPr/>
    </dgm:pt>
    <dgm:pt modelId="{07AEAC98-A264-4EF9-86F0-43664BCD4915}" type="pres">
      <dgm:prSet presAssocID="{917064A5-96CD-43A3-9BD4-DFD6D04C7DF8}" presName="parentLin" presStyleCnt="0"/>
      <dgm:spPr/>
    </dgm:pt>
    <dgm:pt modelId="{41CE55BB-F2DA-4D25-B0A0-E2695E36A183}" type="pres">
      <dgm:prSet presAssocID="{917064A5-96CD-43A3-9BD4-DFD6D04C7DF8}" presName="parentLeftMargin" presStyleLbl="node1" presStyleIdx="0" presStyleCnt="1"/>
      <dgm:spPr/>
    </dgm:pt>
    <dgm:pt modelId="{4A7B918A-E7A9-471B-A01C-EFC5B1F6A3F1}" type="pres">
      <dgm:prSet presAssocID="{917064A5-96CD-43A3-9BD4-DFD6D04C7DF8}" presName="parentText" presStyleLbl="node1" presStyleIdx="0" presStyleCnt="1" custScaleY="308197" custLinFactNeighborX="8856" custLinFactNeighborY="-66135">
        <dgm:presLayoutVars>
          <dgm:chMax val="0"/>
          <dgm:bulletEnabled val="1"/>
        </dgm:presLayoutVars>
      </dgm:prSet>
      <dgm:spPr/>
    </dgm:pt>
    <dgm:pt modelId="{3D51D0E7-1F56-417D-8AB7-3D7D69C3DE17}" type="pres">
      <dgm:prSet presAssocID="{917064A5-96CD-43A3-9BD4-DFD6D04C7DF8}" presName="negativeSpace" presStyleCnt="0"/>
      <dgm:spPr/>
    </dgm:pt>
    <dgm:pt modelId="{39A59CE0-4751-4343-B887-8EAA59F8579E}" type="pres">
      <dgm:prSet presAssocID="{917064A5-96CD-43A3-9BD4-DFD6D04C7DF8}" presName="childText" presStyleLbl="conFgAcc1" presStyleIdx="0" presStyleCnt="1">
        <dgm:presLayoutVars>
          <dgm:bulletEnabled val="1"/>
        </dgm:presLayoutVars>
      </dgm:prSet>
      <dgm:spPr/>
    </dgm:pt>
  </dgm:ptLst>
  <dgm:cxnLst>
    <dgm:cxn modelId="{DC76DA06-3367-4706-A097-79C8F5800059}" srcId="{917064A5-96CD-43A3-9BD4-DFD6D04C7DF8}" destId="{0A74482C-8E09-46E4-BA17-E8818F34E6AA}" srcOrd="1" destOrd="0" parTransId="{AE34975B-4286-4ABB-8ED2-8AE22617A311}" sibTransId="{C1805E3D-9F1E-4F49-98F6-A212F0E0232F}"/>
    <dgm:cxn modelId="{A6AE962F-CBC0-4F87-BF12-1190CF37ABB4}" srcId="{917064A5-96CD-43A3-9BD4-DFD6D04C7DF8}" destId="{5031AA2C-5FB4-4AA7-A8EF-B854A35214BA}" srcOrd="0" destOrd="0" parTransId="{0851A72C-6D40-4BA1-BB67-D8191DCF313C}" sibTransId="{CE232408-6632-47B0-B9B9-F4FD124A0750}"/>
    <dgm:cxn modelId="{C08AFC44-2F8A-4FAC-9DF5-A319858F03A4}" type="presOf" srcId="{BCFFA207-A619-45FF-9DE8-C9598EE63782}" destId="{D0B12F9D-A9E9-4874-8C4B-D2127AEF06F3}" srcOrd="0" destOrd="0" presId="urn:microsoft.com/office/officeart/2005/8/layout/list1"/>
    <dgm:cxn modelId="{A1683A78-EC9E-4AAF-B7FC-67234D2AE367}" type="presOf" srcId="{917064A5-96CD-43A3-9BD4-DFD6D04C7DF8}" destId="{41CE55BB-F2DA-4D25-B0A0-E2695E36A183}" srcOrd="0" destOrd="0" presId="urn:microsoft.com/office/officeart/2005/8/layout/list1"/>
    <dgm:cxn modelId="{06CF788F-3D7B-42FB-8D33-2098D72E653A}" type="presOf" srcId="{0A74482C-8E09-46E4-BA17-E8818F34E6AA}" destId="{39A59CE0-4751-4343-B887-8EAA59F8579E}" srcOrd="0" destOrd="1" presId="urn:microsoft.com/office/officeart/2005/8/layout/list1"/>
    <dgm:cxn modelId="{0DA3F0A1-FB37-4E6C-A903-8E822F27ED13}" srcId="{BCFFA207-A619-45FF-9DE8-C9598EE63782}" destId="{917064A5-96CD-43A3-9BD4-DFD6D04C7DF8}" srcOrd="0" destOrd="0" parTransId="{B1F70051-F51B-4AE5-BF51-53D77D53FC23}" sibTransId="{2B4B2B9A-CD36-4F81-881A-EB9D96362F51}"/>
    <dgm:cxn modelId="{0CDFF2EB-FB68-4F89-A9EA-5E88985D9284}" type="presOf" srcId="{917064A5-96CD-43A3-9BD4-DFD6D04C7DF8}" destId="{4A7B918A-E7A9-471B-A01C-EFC5B1F6A3F1}" srcOrd="1" destOrd="0" presId="urn:microsoft.com/office/officeart/2005/8/layout/list1"/>
    <dgm:cxn modelId="{B1DE51F3-6B76-435F-9B1D-42CB46207178}" type="presOf" srcId="{5031AA2C-5FB4-4AA7-A8EF-B854A35214BA}" destId="{39A59CE0-4751-4343-B887-8EAA59F8579E}" srcOrd="0" destOrd="0" presId="urn:microsoft.com/office/officeart/2005/8/layout/list1"/>
    <dgm:cxn modelId="{E03F83DF-05BF-4BC6-A7B8-D2D735ED0930}" type="presParOf" srcId="{D0B12F9D-A9E9-4874-8C4B-D2127AEF06F3}" destId="{07AEAC98-A264-4EF9-86F0-43664BCD4915}" srcOrd="0" destOrd="0" presId="urn:microsoft.com/office/officeart/2005/8/layout/list1"/>
    <dgm:cxn modelId="{C9D4E23B-8A90-4EE2-B046-32B44DDD94CB}" type="presParOf" srcId="{07AEAC98-A264-4EF9-86F0-43664BCD4915}" destId="{41CE55BB-F2DA-4D25-B0A0-E2695E36A183}" srcOrd="0" destOrd="0" presId="urn:microsoft.com/office/officeart/2005/8/layout/list1"/>
    <dgm:cxn modelId="{E5FDD3C9-CFE6-4C99-BE6F-F9F50C767B95}" type="presParOf" srcId="{07AEAC98-A264-4EF9-86F0-43664BCD4915}" destId="{4A7B918A-E7A9-471B-A01C-EFC5B1F6A3F1}" srcOrd="1" destOrd="0" presId="urn:microsoft.com/office/officeart/2005/8/layout/list1"/>
    <dgm:cxn modelId="{E680DAD4-204D-4CFF-A82C-B8655F35E133}" type="presParOf" srcId="{D0B12F9D-A9E9-4874-8C4B-D2127AEF06F3}" destId="{3D51D0E7-1F56-417D-8AB7-3D7D69C3DE17}" srcOrd="1" destOrd="0" presId="urn:microsoft.com/office/officeart/2005/8/layout/list1"/>
    <dgm:cxn modelId="{359B3CEB-4859-4E6F-A387-E910C65BDBCC}" type="presParOf" srcId="{D0B12F9D-A9E9-4874-8C4B-D2127AEF06F3}" destId="{39A59CE0-4751-4343-B887-8EAA59F8579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EFA9E7-E9C8-4693-A50B-709FE5382DB4}" type="doc">
      <dgm:prSet loTypeId="urn:microsoft.com/office/officeart/2005/8/layout/chart3" loCatId="cycle" qsTypeId="urn:microsoft.com/office/officeart/2005/8/quickstyle/simple4" qsCatId="simple" csTypeId="urn:microsoft.com/office/officeart/2005/8/colors/accent1_2" csCatId="accent1" phldr="1"/>
      <dgm:spPr/>
      <dgm:t>
        <a:bodyPr/>
        <a:lstStyle/>
        <a:p>
          <a:endParaRPr lang="en-US"/>
        </a:p>
      </dgm:t>
    </dgm:pt>
    <dgm:pt modelId="{25670239-C0E5-4323-82E6-D551F0DAB654}">
      <dgm:prSet custT="1"/>
      <dgm:spPr>
        <a:ln w="31750">
          <a:solidFill>
            <a:srgbClr val="FF9933"/>
          </a:solidFill>
        </a:ln>
      </dgm:spPr>
      <dgm:t>
        <a:bodyPr/>
        <a:lstStyle/>
        <a:p>
          <a:pPr algn="ctr"/>
          <a:r>
            <a:rPr lang="en-US" sz="2900" dirty="0"/>
            <a:t>Three (3) comparable sales</a:t>
          </a:r>
        </a:p>
      </dgm:t>
    </dgm:pt>
    <dgm:pt modelId="{F683446A-B9F9-4208-863C-BA187157F19C}" type="parTrans" cxnId="{365F84F7-A6D3-4DA7-9324-B64D06C6F700}">
      <dgm:prSet/>
      <dgm:spPr/>
      <dgm:t>
        <a:bodyPr/>
        <a:lstStyle/>
        <a:p>
          <a:endParaRPr lang="en-US"/>
        </a:p>
      </dgm:t>
    </dgm:pt>
    <dgm:pt modelId="{075D6AC9-16A6-45DE-84FF-90709873B709}" type="sibTrans" cxnId="{365F84F7-A6D3-4DA7-9324-B64D06C6F700}">
      <dgm:prSet/>
      <dgm:spPr/>
      <dgm:t>
        <a:bodyPr/>
        <a:lstStyle/>
        <a:p>
          <a:endParaRPr lang="en-US"/>
        </a:p>
      </dgm:t>
    </dgm:pt>
    <dgm:pt modelId="{404C8C0F-722E-4CE8-9340-47D7FC129685}">
      <dgm:prSet/>
      <dgm:spPr>
        <a:ln w="28575">
          <a:solidFill>
            <a:schemeClr val="accent2"/>
          </a:solidFill>
        </a:ln>
      </dgm:spPr>
      <dgm:t>
        <a:bodyPr/>
        <a:lstStyle/>
        <a:p>
          <a:r>
            <a:rPr lang="en-US" dirty="0"/>
            <a:t>Similar to subject property</a:t>
          </a:r>
        </a:p>
      </dgm:t>
    </dgm:pt>
    <dgm:pt modelId="{57320D38-0AB5-4F8E-8333-A1B977F48212}" type="parTrans" cxnId="{B7ADA77D-45A9-47B1-B248-3A8D6F66101D}">
      <dgm:prSet/>
      <dgm:spPr/>
      <dgm:t>
        <a:bodyPr/>
        <a:lstStyle/>
        <a:p>
          <a:endParaRPr lang="en-US"/>
        </a:p>
      </dgm:t>
    </dgm:pt>
    <dgm:pt modelId="{09C2AA12-20A3-446D-A412-34366EC53ED4}" type="sibTrans" cxnId="{B7ADA77D-45A9-47B1-B248-3A8D6F66101D}">
      <dgm:prSet/>
      <dgm:spPr/>
      <dgm:t>
        <a:bodyPr/>
        <a:lstStyle/>
        <a:p>
          <a:endParaRPr lang="en-US"/>
        </a:p>
      </dgm:t>
    </dgm:pt>
    <dgm:pt modelId="{A319AEFB-E014-41C5-B924-F85A4055F2CA}">
      <dgm:prSet custT="1"/>
      <dgm:spPr>
        <a:ln w="31750">
          <a:solidFill>
            <a:schemeClr val="accent2"/>
          </a:solidFill>
        </a:ln>
      </dgm:spPr>
      <dgm:t>
        <a:bodyPr/>
        <a:lstStyle/>
        <a:p>
          <a:r>
            <a:rPr lang="en-US" sz="2800" dirty="0"/>
            <a:t>Must meet the </a:t>
          </a:r>
          <a:r>
            <a:rPr lang="en-US" sz="2800" b="1" dirty="0"/>
            <a:t>90 Day Rule</a:t>
          </a:r>
          <a:endParaRPr lang="en-US" sz="2800" dirty="0"/>
        </a:p>
      </dgm:t>
    </dgm:pt>
    <dgm:pt modelId="{F084808D-2603-44F9-A732-38101344812F}" type="parTrans" cxnId="{0C3CC8AA-CC63-490E-B936-4DF7E8CA645C}">
      <dgm:prSet/>
      <dgm:spPr/>
      <dgm:t>
        <a:bodyPr/>
        <a:lstStyle/>
        <a:p>
          <a:endParaRPr lang="en-US"/>
        </a:p>
      </dgm:t>
    </dgm:pt>
    <dgm:pt modelId="{8AFC101C-61E2-4032-A779-8555FCCCEB5B}" type="sibTrans" cxnId="{0C3CC8AA-CC63-490E-B936-4DF7E8CA645C}">
      <dgm:prSet/>
      <dgm:spPr/>
      <dgm:t>
        <a:bodyPr/>
        <a:lstStyle/>
        <a:p>
          <a:endParaRPr lang="en-US"/>
        </a:p>
      </dgm:t>
    </dgm:pt>
    <dgm:pt modelId="{14720789-1CFD-4DC6-AB1F-384112807011}" type="pres">
      <dgm:prSet presAssocID="{CAEFA9E7-E9C8-4693-A50B-709FE5382DB4}" presName="compositeShape" presStyleCnt="0">
        <dgm:presLayoutVars>
          <dgm:chMax val="7"/>
          <dgm:dir/>
          <dgm:resizeHandles val="exact"/>
        </dgm:presLayoutVars>
      </dgm:prSet>
      <dgm:spPr/>
    </dgm:pt>
    <dgm:pt modelId="{9E9CCB86-E5AD-4CB8-9BA1-BF44C674D9F7}" type="pres">
      <dgm:prSet presAssocID="{CAEFA9E7-E9C8-4693-A50B-709FE5382DB4}" presName="wedge1" presStyleLbl="node1" presStyleIdx="0" presStyleCnt="3" custScaleX="133604" custLinFactNeighborX="1398" custLinFactNeighborY="336"/>
      <dgm:spPr/>
    </dgm:pt>
    <dgm:pt modelId="{B3D6EE46-D01D-446C-9ED9-F84C2FB062C3}" type="pres">
      <dgm:prSet presAssocID="{CAEFA9E7-E9C8-4693-A50B-709FE5382DB4}" presName="wedge1Tx" presStyleLbl="node1" presStyleIdx="0" presStyleCnt="3">
        <dgm:presLayoutVars>
          <dgm:chMax val="0"/>
          <dgm:chPref val="0"/>
          <dgm:bulletEnabled val="1"/>
        </dgm:presLayoutVars>
      </dgm:prSet>
      <dgm:spPr/>
    </dgm:pt>
    <dgm:pt modelId="{6E174659-E4E1-4F71-A06A-63B64C72ECD8}" type="pres">
      <dgm:prSet presAssocID="{CAEFA9E7-E9C8-4693-A50B-709FE5382DB4}" presName="wedge2" presStyleLbl="node1" presStyleIdx="1" presStyleCnt="3" custScaleY="123817" custLinFactNeighborX="562" custLinFactNeighborY="3139"/>
      <dgm:spPr/>
    </dgm:pt>
    <dgm:pt modelId="{E71017EF-DCC3-4010-8D1A-64CF6EC5E0EA}" type="pres">
      <dgm:prSet presAssocID="{CAEFA9E7-E9C8-4693-A50B-709FE5382DB4}" presName="wedge2Tx" presStyleLbl="node1" presStyleIdx="1" presStyleCnt="3">
        <dgm:presLayoutVars>
          <dgm:chMax val="0"/>
          <dgm:chPref val="0"/>
          <dgm:bulletEnabled val="1"/>
        </dgm:presLayoutVars>
      </dgm:prSet>
      <dgm:spPr/>
    </dgm:pt>
    <dgm:pt modelId="{6B5A9DB0-F330-42B3-B592-57171597CE3C}" type="pres">
      <dgm:prSet presAssocID="{CAEFA9E7-E9C8-4693-A50B-709FE5382DB4}" presName="wedge3" presStyleLbl="node1" presStyleIdx="2" presStyleCnt="3" custScaleX="117336" custLinFactNeighborX="-8389" custLinFactNeighborY="-1404"/>
      <dgm:spPr/>
    </dgm:pt>
    <dgm:pt modelId="{CAA91ED4-E03D-45C0-821E-234BC82C9871}" type="pres">
      <dgm:prSet presAssocID="{CAEFA9E7-E9C8-4693-A50B-709FE5382DB4}" presName="wedge3Tx" presStyleLbl="node1" presStyleIdx="2" presStyleCnt="3">
        <dgm:presLayoutVars>
          <dgm:chMax val="0"/>
          <dgm:chPref val="0"/>
          <dgm:bulletEnabled val="1"/>
        </dgm:presLayoutVars>
      </dgm:prSet>
      <dgm:spPr/>
    </dgm:pt>
  </dgm:ptLst>
  <dgm:cxnLst>
    <dgm:cxn modelId="{20132C44-6197-4443-B0A6-ACA02E72CCC6}" type="presOf" srcId="{404C8C0F-722E-4CE8-9340-47D7FC129685}" destId="{E71017EF-DCC3-4010-8D1A-64CF6EC5E0EA}" srcOrd="1" destOrd="0" presId="urn:microsoft.com/office/officeart/2005/8/layout/chart3"/>
    <dgm:cxn modelId="{667A4748-9006-4D53-B35F-A86420480E87}" type="presOf" srcId="{A319AEFB-E014-41C5-B924-F85A4055F2CA}" destId="{CAA91ED4-E03D-45C0-821E-234BC82C9871}" srcOrd="1" destOrd="0" presId="urn:microsoft.com/office/officeart/2005/8/layout/chart3"/>
    <dgm:cxn modelId="{59E68555-3522-4692-A234-FDC93AEF70F5}" type="presOf" srcId="{A319AEFB-E014-41C5-B924-F85A4055F2CA}" destId="{6B5A9DB0-F330-42B3-B592-57171597CE3C}" srcOrd="0" destOrd="0" presId="urn:microsoft.com/office/officeart/2005/8/layout/chart3"/>
    <dgm:cxn modelId="{B7ADA77D-45A9-47B1-B248-3A8D6F66101D}" srcId="{CAEFA9E7-E9C8-4693-A50B-709FE5382DB4}" destId="{404C8C0F-722E-4CE8-9340-47D7FC129685}" srcOrd="1" destOrd="0" parTransId="{57320D38-0AB5-4F8E-8333-A1B977F48212}" sibTransId="{09C2AA12-20A3-446D-A412-34366EC53ED4}"/>
    <dgm:cxn modelId="{A67A3481-1954-497F-94BD-793BF250B0E3}" type="presOf" srcId="{25670239-C0E5-4323-82E6-D551F0DAB654}" destId="{9E9CCB86-E5AD-4CB8-9BA1-BF44C674D9F7}" srcOrd="0" destOrd="0" presId="urn:microsoft.com/office/officeart/2005/8/layout/chart3"/>
    <dgm:cxn modelId="{630A6C97-491D-4C80-B554-42E2EEA298A7}" type="presOf" srcId="{25670239-C0E5-4323-82E6-D551F0DAB654}" destId="{B3D6EE46-D01D-446C-9ED9-F84C2FB062C3}" srcOrd="1" destOrd="0" presId="urn:microsoft.com/office/officeart/2005/8/layout/chart3"/>
    <dgm:cxn modelId="{34CA31AA-7605-4B19-994D-566796A0CCFE}" type="presOf" srcId="{404C8C0F-722E-4CE8-9340-47D7FC129685}" destId="{6E174659-E4E1-4F71-A06A-63B64C72ECD8}" srcOrd="0" destOrd="0" presId="urn:microsoft.com/office/officeart/2005/8/layout/chart3"/>
    <dgm:cxn modelId="{0C3CC8AA-CC63-490E-B936-4DF7E8CA645C}" srcId="{CAEFA9E7-E9C8-4693-A50B-709FE5382DB4}" destId="{A319AEFB-E014-41C5-B924-F85A4055F2CA}" srcOrd="2" destOrd="0" parTransId="{F084808D-2603-44F9-A732-38101344812F}" sibTransId="{8AFC101C-61E2-4032-A779-8555FCCCEB5B}"/>
    <dgm:cxn modelId="{365F84F7-A6D3-4DA7-9324-B64D06C6F700}" srcId="{CAEFA9E7-E9C8-4693-A50B-709FE5382DB4}" destId="{25670239-C0E5-4323-82E6-D551F0DAB654}" srcOrd="0" destOrd="0" parTransId="{F683446A-B9F9-4208-863C-BA187157F19C}" sibTransId="{075D6AC9-16A6-45DE-84FF-90709873B709}"/>
    <dgm:cxn modelId="{6E8C9EF8-5778-4F08-BC3B-6677396B25F1}" type="presOf" srcId="{CAEFA9E7-E9C8-4693-A50B-709FE5382DB4}" destId="{14720789-1CFD-4DC6-AB1F-384112807011}" srcOrd="0" destOrd="0" presId="urn:microsoft.com/office/officeart/2005/8/layout/chart3"/>
    <dgm:cxn modelId="{241C6E0A-B9A2-4E2A-83D7-61861FE8D75A}" type="presParOf" srcId="{14720789-1CFD-4DC6-AB1F-384112807011}" destId="{9E9CCB86-E5AD-4CB8-9BA1-BF44C674D9F7}" srcOrd="0" destOrd="0" presId="urn:microsoft.com/office/officeart/2005/8/layout/chart3"/>
    <dgm:cxn modelId="{1090030E-46AA-49BE-B4B3-882BF67406C1}" type="presParOf" srcId="{14720789-1CFD-4DC6-AB1F-384112807011}" destId="{B3D6EE46-D01D-446C-9ED9-F84C2FB062C3}" srcOrd="1" destOrd="0" presId="urn:microsoft.com/office/officeart/2005/8/layout/chart3"/>
    <dgm:cxn modelId="{D47BDB0A-5B36-43C3-9F4F-352E0CCDBD06}" type="presParOf" srcId="{14720789-1CFD-4DC6-AB1F-384112807011}" destId="{6E174659-E4E1-4F71-A06A-63B64C72ECD8}" srcOrd="2" destOrd="0" presId="urn:microsoft.com/office/officeart/2005/8/layout/chart3"/>
    <dgm:cxn modelId="{AD41F00F-8BBE-47C5-B2FE-6270D5983305}" type="presParOf" srcId="{14720789-1CFD-4DC6-AB1F-384112807011}" destId="{E71017EF-DCC3-4010-8D1A-64CF6EC5E0EA}" srcOrd="3" destOrd="0" presId="urn:microsoft.com/office/officeart/2005/8/layout/chart3"/>
    <dgm:cxn modelId="{46B56C6A-B31C-431E-B00E-AE912C461101}" type="presParOf" srcId="{14720789-1CFD-4DC6-AB1F-384112807011}" destId="{6B5A9DB0-F330-42B3-B592-57171597CE3C}" srcOrd="4" destOrd="0" presId="urn:microsoft.com/office/officeart/2005/8/layout/chart3"/>
    <dgm:cxn modelId="{FE5724A7-0200-44A0-BBEB-014DC6E06A9E}" type="presParOf" srcId="{14720789-1CFD-4DC6-AB1F-384112807011}" destId="{CAA91ED4-E03D-45C0-821E-234BC82C9871}"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9AB0CC-D3B0-45DA-A542-FBE88CED10FE}" type="doc">
      <dgm:prSet loTypeId="urn:microsoft.com/office/officeart/2008/layout/LinedList" loCatId="list" qsTypeId="urn:microsoft.com/office/officeart/2005/8/quickstyle/simple2" qsCatId="simple" csTypeId="urn:microsoft.com/office/officeart/2005/8/colors/colorful5" csCatId="colorful" phldr="1"/>
      <dgm:spPr/>
      <dgm:t>
        <a:bodyPr/>
        <a:lstStyle/>
        <a:p>
          <a:endParaRPr lang="en-US"/>
        </a:p>
      </dgm:t>
    </dgm:pt>
    <dgm:pt modelId="{8EC74FB4-B66E-45B6-9D07-34BC924211D6}">
      <dgm:prSet custT="1"/>
      <dgm:spPr/>
      <dgm:t>
        <a:bodyPr/>
        <a:lstStyle/>
        <a:p>
          <a:r>
            <a:rPr lang="en-US" sz="3400">
              <a:solidFill>
                <a:schemeClr val="bg1"/>
              </a:solidFill>
              <a:effectLst>
                <a:outerShdw blurRad="38100" dist="38100" dir="2700000" algn="tl">
                  <a:srgbClr val="000000">
                    <a:alpha val="43137"/>
                  </a:srgbClr>
                </a:outerShdw>
              </a:effectLst>
            </a:rPr>
            <a:t>Timely, Factual Evidence</a:t>
          </a:r>
        </a:p>
        <a:p>
          <a:r>
            <a:rPr lang="en-US" sz="2900">
              <a:solidFill>
                <a:schemeClr val="bg1"/>
              </a:solidFill>
            </a:rPr>
            <a:t>     Comparable closed sales ONLY! No listings.</a:t>
          </a:r>
          <a:endParaRPr lang="en-US" sz="2900" dirty="0">
            <a:solidFill>
              <a:schemeClr val="bg1"/>
            </a:solidFill>
          </a:endParaRPr>
        </a:p>
      </dgm:t>
    </dgm:pt>
    <dgm:pt modelId="{5C362404-409B-47C1-A1C2-2BEDB87E7E60}" type="parTrans" cxnId="{883B08E4-50D6-4A9A-8E76-38F1FC85D865}">
      <dgm:prSet/>
      <dgm:spPr/>
      <dgm:t>
        <a:bodyPr/>
        <a:lstStyle/>
        <a:p>
          <a:endParaRPr lang="en-US"/>
        </a:p>
      </dgm:t>
    </dgm:pt>
    <dgm:pt modelId="{3EF57E91-71BF-405F-9F6D-1EAF1EF75805}" type="sibTrans" cxnId="{883B08E4-50D6-4A9A-8E76-38F1FC85D865}">
      <dgm:prSet/>
      <dgm:spPr/>
      <dgm:t>
        <a:bodyPr/>
        <a:lstStyle/>
        <a:p>
          <a:endParaRPr lang="en-US"/>
        </a:p>
      </dgm:t>
    </dgm:pt>
    <dgm:pt modelId="{CF3486DF-4275-4C2E-AB4F-0329CB34C0E9}">
      <dgm:prSet custT="1"/>
      <dgm:spPr/>
      <dgm:t>
        <a:bodyPr/>
        <a:lstStyle/>
        <a:p>
          <a:r>
            <a:rPr lang="en-US" sz="3500" dirty="0">
              <a:solidFill>
                <a:schemeClr val="bg1"/>
              </a:solidFill>
              <a:effectLst>
                <a:outerShdw blurRad="38100" dist="38100" dir="2700000" algn="tl">
                  <a:srgbClr val="000000">
                    <a:alpha val="43137"/>
                  </a:srgbClr>
                </a:outerShdw>
              </a:effectLst>
            </a:rPr>
            <a:t>Copies to bring to the Hearing:</a:t>
          </a:r>
        </a:p>
        <a:p>
          <a:r>
            <a:rPr lang="en-US" sz="3000" dirty="0">
              <a:solidFill>
                <a:schemeClr val="bg1"/>
              </a:solidFill>
            </a:rPr>
            <a:t>   Hearing Officer- 4 copies   or    Board- 6 copies</a:t>
          </a:r>
        </a:p>
        <a:p>
          <a:endParaRPr lang="en-US" sz="3000" dirty="0">
            <a:solidFill>
              <a:schemeClr val="bg1"/>
            </a:solidFill>
          </a:endParaRPr>
        </a:p>
      </dgm:t>
    </dgm:pt>
    <dgm:pt modelId="{89253697-CEAB-49EF-8216-7B6E2C6E107C}" type="sibTrans" cxnId="{7B4BE2A2-35AA-458C-AF69-0DE2054491A6}">
      <dgm:prSet/>
      <dgm:spPr/>
      <dgm:t>
        <a:bodyPr/>
        <a:lstStyle/>
        <a:p>
          <a:endParaRPr lang="en-US"/>
        </a:p>
      </dgm:t>
    </dgm:pt>
    <dgm:pt modelId="{595522C2-AA7F-4207-B6C5-F4426ED840DE}" type="parTrans" cxnId="{7B4BE2A2-35AA-458C-AF69-0DE2054491A6}">
      <dgm:prSet/>
      <dgm:spPr/>
      <dgm:t>
        <a:bodyPr/>
        <a:lstStyle/>
        <a:p>
          <a:endParaRPr lang="en-US"/>
        </a:p>
      </dgm:t>
    </dgm:pt>
    <dgm:pt modelId="{8F26290B-5CFB-4F5F-AEB4-85442D752736}">
      <dgm:prSet custT="1"/>
      <dgm:spPr/>
      <dgm:t>
        <a:bodyPr/>
        <a:lstStyle/>
        <a:p>
          <a:r>
            <a:rPr lang="en-US" sz="3000">
              <a:solidFill>
                <a:schemeClr val="bg1"/>
              </a:solidFill>
            </a:rPr>
            <a:t>   </a:t>
          </a:r>
          <a:endParaRPr lang="en-US" sz="4000" dirty="0"/>
        </a:p>
      </dgm:t>
    </dgm:pt>
    <dgm:pt modelId="{3028B57C-1FCC-4A6A-8B0D-78662642D754}" type="sibTrans" cxnId="{95BD8925-BC0B-43EB-8FB7-E9185EDB5FB6}">
      <dgm:prSet/>
      <dgm:spPr/>
      <dgm:t>
        <a:bodyPr/>
        <a:lstStyle/>
        <a:p>
          <a:endParaRPr lang="en-US"/>
        </a:p>
      </dgm:t>
    </dgm:pt>
    <dgm:pt modelId="{57E91E9B-E4EA-4C21-9224-5B8D416BCA4C}" type="parTrans" cxnId="{95BD8925-BC0B-43EB-8FB7-E9185EDB5FB6}">
      <dgm:prSet/>
      <dgm:spPr/>
      <dgm:t>
        <a:bodyPr/>
        <a:lstStyle/>
        <a:p>
          <a:endParaRPr lang="en-US"/>
        </a:p>
      </dgm:t>
    </dgm:pt>
    <dgm:pt modelId="{570B7855-ED7D-4A54-9FC0-5CAC0F33494B}" type="pres">
      <dgm:prSet presAssocID="{B79AB0CC-D3B0-45DA-A542-FBE88CED10FE}" presName="vert0" presStyleCnt="0">
        <dgm:presLayoutVars>
          <dgm:dir/>
          <dgm:animOne val="branch"/>
          <dgm:animLvl val="lvl"/>
        </dgm:presLayoutVars>
      </dgm:prSet>
      <dgm:spPr/>
    </dgm:pt>
    <dgm:pt modelId="{295D39C0-335F-4C8D-AD7E-03805B4BB822}" type="pres">
      <dgm:prSet presAssocID="{8EC74FB4-B66E-45B6-9D07-34BC924211D6}" presName="thickLine" presStyleLbl="alignNode1" presStyleIdx="0" presStyleCnt="3"/>
      <dgm:spPr/>
    </dgm:pt>
    <dgm:pt modelId="{02ABB9EC-FC10-4B8C-9D13-7FBA55C30000}" type="pres">
      <dgm:prSet presAssocID="{8EC74FB4-B66E-45B6-9D07-34BC924211D6}" presName="horz1" presStyleCnt="0"/>
      <dgm:spPr/>
    </dgm:pt>
    <dgm:pt modelId="{3733F5FD-BE49-4BBE-BF2F-9EC0925D852B}" type="pres">
      <dgm:prSet presAssocID="{8EC74FB4-B66E-45B6-9D07-34BC924211D6}" presName="tx1" presStyleLbl="revTx" presStyleIdx="0" presStyleCnt="3"/>
      <dgm:spPr/>
    </dgm:pt>
    <dgm:pt modelId="{249EF366-EDC1-444B-9974-F4C6EAF32486}" type="pres">
      <dgm:prSet presAssocID="{8EC74FB4-B66E-45B6-9D07-34BC924211D6}" presName="vert1" presStyleCnt="0"/>
      <dgm:spPr/>
    </dgm:pt>
    <dgm:pt modelId="{F0FACFB3-05DD-40E9-8649-3A167632149E}" type="pres">
      <dgm:prSet presAssocID="{CF3486DF-4275-4C2E-AB4F-0329CB34C0E9}" presName="thickLine" presStyleLbl="alignNode1" presStyleIdx="1" presStyleCnt="3"/>
      <dgm:spPr/>
    </dgm:pt>
    <dgm:pt modelId="{88195DF1-64E6-4BC1-9CBB-20976A60945D}" type="pres">
      <dgm:prSet presAssocID="{CF3486DF-4275-4C2E-AB4F-0329CB34C0E9}" presName="horz1" presStyleCnt="0"/>
      <dgm:spPr/>
    </dgm:pt>
    <dgm:pt modelId="{8CA8FF32-4A02-4E31-BFC9-7D0662BF5EAA}" type="pres">
      <dgm:prSet presAssocID="{CF3486DF-4275-4C2E-AB4F-0329CB34C0E9}" presName="tx1" presStyleLbl="revTx" presStyleIdx="1" presStyleCnt="3" custScaleY="86252"/>
      <dgm:spPr/>
    </dgm:pt>
    <dgm:pt modelId="{F932B111-DC1B-4196-B142-F14749CED907}" type="pres">
      <dgm:prSet presAssocID="{CF3486DF-4275-4C2E-AB4F-0329CB34C0E9}" presName="vert1" presStyleCnt="0"/>
      <dgm:spPr/>
    </dgm:pt>
    <dgm:pt modelId="{0E47856D-1D60-4F50-B335-167FA8070CA6}" type="pres">
      <dgm:prSet presAssocID="{8F26290B-5CFB-4F5F-AEB4-85442D752736}" presName="thickLine" presStyleLbl="alignNode1" presStyleIdx="2" presStyleCnt="3"/>
      <dgm:spPr/>
    </dgm:pt>
    <dgm:pt modelId="{77C83566-C2DB-4B40-9BC4-4EFF741AB743}" type="pres">
      <dgm:prSet presAssocID="{8F26290B-5CFB-4F5F-AEB4-85442D752736}" presName="horz1" presStyleCnt="0"/>
      <dgm:spPr/>
    </dgm:pt>
    <dgm:pt modelId="{0FF8E6C6-5DC7-4DBB-A2BD-3506C55CBA72}" type="pres">
      <dgm:prSet presAssocID="{8F26290B-5CFB-4F5F-AEB4-85442D752736}" presName="tx1" presStyleLbl="revTx" presStyleIdx="2" presStyleCnt="3"/>
      <dgm:spPr/>
    </dgm:pt>
    <dgm:pt modelId="{98A2F5B1-1813-4564-9D2F-C024DCDA325C}" type="pres">
      <dgm:prSet presAssocID="{8F26290B-5CFB-4F5F-AEB4-85442D752736}" presName="vert1" presStyleCnt="0"/>
      <dgm:spPr/>
    </dgm:pt>
  </dgm:ptLst>
  <dgm:cxnLst>
    <dgm:cxn modelId="{95BD8925-BC0B-43EB-8FB7-E9185EDB5FB6}" srcId="{B79AB0CC-D3B0-45DA-A542-FBE88CED10FE}" destId="{8F26290B-5CFB-4F5F-AEB4-85442D752736}" srcOrd="2" destOrd="0" parTransId="{57E91E9B-E4EA-4C21-9224-5B8D416BCA4C}" sibTransId="{3028B57C-1FCC-4A6A-8B0D-78662642D754}"/>
    <dgm:cxn modelId="{B1FB2585-651C-41F3-BCFE-72A708658447}" type="presOf" srcId="{8F26290B-5CFB-4F5F-AEB4-85442D752736}" destId="{0FF8E6C6-5DC7-4DBB-A2BD-3506C55CBA72}" srcOrd="0" destOrd="0" presId="urn:microsoft.com/office/officeart/2008/layout/LinedList"/>
    <dgm:cxn modelId="{7B4BE2A2-35AA-458C-AF69-0DE2054491A6}" srcId="{B79AB0CC-D3B0-45DA-A542-FBE88CED10FE}" destId="{CF3486DF-4275-4C2E-AB4F-0329CB34C0E9}" srcOrd="1" destOrd="0" parTransId="{595522C2-AA7F-4207-B6C5-F4426ED840DE}" sibTransId="{89253697-CEAB-49EF-8216-7B6E2C6E107C}"/>
    <dgm:cxn modelId="{BD9381CA-3F03-4D57-886D-741E60A79EA7}" type="presOf" srcId="{CF3486DF-4275-4C2E-AB4F-0329CB34C0E9}" destId="{8CA8FF32-4A02-4E31-BFC9-7D0662BF5EAA}" srcOrd="0" destOrd="0" presId="urn:microsoft.com/office/officeart/2008/layout/LinedList"/>
    <dgm:cxn modelId="{31D346DA-C2F4-40D9-A349-69EC69D99F1E}" type="presOf" srcId="{B79AB0CC-D3B0-45DA-A542-FBE88CED10FE}" destId="{570B7855-ED7D-4A54-9FC0-5CAC0F33494B}" srcOrd="0" destOrd="0" presId="urn:microsoft.com/office/officeart/2008/layout/LinedList"/>
    <dgm:cxn modelId="{A16B5CDE-F545-41C8-9ACC-8D58B79E2E59}" type="presOf" srcId="{8EC74FB4-B66E-45B6-9D07-34BC924211D6}" destId="{3733F5FD-BE49-4BBE-BF2F-9EC0925D852B}" srcOrd="0" destOrd="0" presId="urn:microsoft.com/office/officeart/2008/layout/LinedList"/>
    <dgm:cxn modelId="{883B08E4-50D6-4A9A-8E76-38F1FC85D865}" srcId="{B79AB0CC-D3B0-45DA-A542-FBE88CED10FE}" destId="{8EC74FB4-B66E-45B6-9D07-34BC924211D6}" srcOrd="0" destOrd="0" parTransId="{5C362404-409B-47C1-A1C2-2BEDB87E7E60}" sibTransId="{3EF57E91-71BF-405F-9F6D-1EAF1EF75805}"/>
    <dgm:cxn modelId="{6E9C9C7E-1BDD-4D7D-870B-4053AD292B2E}" type="presParOf" srcId="{570B7855-ED7D-4A54-9FC0-5CAC0F33494B}" destId="{295D39C0-335F-4C8D-AD7E-03805B4BB822}" srcOrd="0" destOrd="0" presId="urn:microsoft.com/office/officeart/2008/layout/LinedList"/>
    <dgm:cxn modelId="{5B3EB77E-567D-4B0A-93C3-19756F5B6080}" type="presParOf" srcId="{570B7855-ED7D-4A54-9FC0-5CAC0F33494B}" destId="{02ABB9EC-FC10-4B8C-9D13-7FBA55C30000}" srcOrd="1" destOrd="0" presId="urn:microsoft.com/office/officeart/2008/layout/LinedList"/>
    <dgm:cxn modelId="{30F168B2-8963-45CF-B733-AEB1A1A13E98}" type="presParOf" srcId="{02ABB9EC-FC10-4B8C-9D13-7FBA55C30000}" destId="{3733F5FD-BE49-4BBE-BF2F-9EC0925D852B}" srcOrd="0" destOrd="0" presId="urn:microsoft.com/office/officeart/2008/layout/LinedList"/>
    <dgm:cxn modelId="{EC63DCAD-8C38-44D4-8C6B-FE9786F19AC0}" type="presParOf" srcId="{02ABB9EC-FC10-4B8C-9D13-7FBA55C30000}" destId="{249EF366-EDC1-444B-9974-F4C6EAF32486}" srcOrd="1" destOrd="0" presId="urn:microsoft.com/office/officeart/2008/layout/LinedList"/>
    <dgm:cxn modelId="{AB19D75D-C9E5-4D2D-B213-294EEA0AEB8A}" type="presParOf" srcId="{570B7855-ED7D-4A54-9FC0-5CAC0F33494B}" destId="{F0FACFB3-05DD-40E9-8649-3A167632149E}" srcOrd="2" destOrd="0" presId="urn:microsoft.com/office/officeart/2008/layout/LinedList"/>
    <dgm:cxn modelId="{506A4790-FF9B-4424-AE0E-6125FF339F46}" type="presParOf" srcId="{570B7855-ED7D-4A54-9FC0-5CAC0F33494B}" destId="{88195DF1-64E6-4BC1-9CBB-20976A60945D}" srcOrd="3" destOrd="0" presId="urn:microsoft.com/office/officeart/2008/layout/LinedList"/>
    <dgm:cxn modelId="{424895E6-C800-4FF6-A4DF-AA7BAFF68F48}" type="presParOf" srcId="{88195DF1-64E6-4BC1-9CBB-20976A60945D}" destId="{8CA8FF32-4A02-4E31-BFC9-7D0662BF5EAA}" srcOrd="0" destOrd="0" presId="urn:microsoft.com/office/officeart/2008/layout/LinedList"/>
    <dgm:cxn modelId="{9B1438E6-9E0D-4F4F-831C-A3EAB11AE0F0}" type="presParOf" srcId="{88195DF1-64E6-4BC1-9CBB-20976A60945D}" destId="{F932B111-DC1B-4196-B142-F14749CED907}" srcOrd="1" destOrd="0" presId="urn:microsoft.com/office/officeart/2008/layout/LinedList"/>
    <dgm:cxn modelId="{3D26A364-9EC1-4859-B93A-D1CFDE68226F}" type="presParOf" srcId="{570B7855-ED7D-4A54-9FC0-5CAC0F33494B}" destId="{0E47856D-1D60-4F50-B335-167FA8070CA6}" srcOrd="4" destOrd="0" presId="urn:microsoft.com/office/officeart/2008/layout/LinedList"/>
    <dgm:cxn modelId="{FEACAA65-D1A7-45C5-AB1F-E9AEAB9898DF}" type="presParOf" srcId="{570B7855-ED7D-4A54-9FC0-5CAC0F33494B}" destId="{77C83566-C2DB-4B40-9BC4-4EFF741AB743}" srcOrd="5" destOrd="0" presId="urn:microsoft.com/office/officeart/2008/layout/LinedList"/>
    <dgm:cxn modelId="{CDD1D38F-05B4-4053-82AF-5788E847D16D}" type="presParOf" srcId="{77C83566-C2DB-4B40-9BC4-4EFF741AB743}" destId="{0FF8E6C6-5DC7-4DBB-A2BD-3506C55CBA72}" srcOrd="0" destOrd="0" presId="urn:microsoft.com/office/officeart/2008/layout/LinedList"/>
    <dgm:cxn modelId="{E78308C8-6F49-40A6-90AC-66D84E8C4B3C}" type="presParOf" srcId="{77C83566-C2DB-4B40-9BC4-4EFF741AB743}" destId="{98A2F5B1-1813-4564-9D2F-C024DCDA325C}" srcOrd="1" destOrd="0" presId="urn:microsoft.com/office/officeart/2008/layout/Lin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9AB0CC-D3B0-45DA-A542-FBE88CED10FE}"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en-US"/>
        </a:p>
      </dgm:t>
    </dgm:pt>
    <dgm:pt modelId="{8EC74FB4-B66E-45B6-9D07-34BC924211D6}">
      <dgm:prSet custT="1"/>
      <dgm:spPr/>
      <dgm:t>
        <a:bodyPr/>
        <a:lstStyle/>
        <a:p>
          <a:r>
            <a:rPr lang="en-US" sz="2900" dirty="0"/>
            <a:t>Download form from our website</a:t>
          </a:r>
        </a:p>
      </dgm:t>
    </dgm:pt>
    <dgm:pt modelId="{5C362404-409B-47C1-A1C2-2BEDB87E7E60}" type="parTrans" cxnId="{883B08E4-50D6-4A9A-8E76-38F1FC85D865}">
      <dgm:prSet/>
      <dgm:spPr/>
      <dgm:t>
        <a:bodyPr/>
        <a:lstStyle/>
        <a:p>
          <a:endParaRPr lang="en-US"/>
        </a:p>
      </dgm:t>
    </dgm:pt>
    <dgm:pt modelId="{3EF57E91-71BF-405F-9F6D-1EAF1EF75805}" type="sibTrans" cxnId="{883B08E4-50D6-4A9A-8E76-38F1FC85D865}">
      <dgm:prSet/>
      <dgm:spPr/>
      <dgm:t>
        <a:bodyPr/>
        <a:lstStyle/>
        <a:p>
          <a:endParaRPr lang="en-US"/>
        </a:p>
      </dgm:t>
    </dgm:pt>
    <dgm:pt modelId="{8DE8F2A3-07DB-4592-A94A-D7427EC1F834}" type="pres">
      <dgm:prSet presAssocID="{B79AB0CC-D3B0-45DA-A542-FBE88CED10FE}" presName="Name0" presStyleCnt="0">
        <dgm:presLayoutVars>
          <dgm:dir/>
          <dgm:animLvl val="lvl"/>
          <dgm:resizeHandles val="exact"/>
        </dgm:presLayoutVars>
      </dgm:prSet>
      <dgm:spPr/>
    </dgm:pt>
    <dgm:pt modelId="{465F14BE-3A64-4578-A670-E227413B65D3}" type="pres">
      <dgm:prSet presAssocID="{8EC74FB4-B66E-45B6-9D07-34BC924211D6}" presName="linNode" presStyleCnt="0"/>
      <dgm:spPr/>
    </dgm:pt>
    <dgm:pt modelId="{08C366C9-4EDE-4D4C-BC29-4EA4892DC86E}" type="pres">
      <dgm:prSet presAssocID="{8EC74FB4-B66E-45B6-9D07-34BC924211D6}" presName="parentText" presStyleLbl="node1" presStyleIdx="0" presStyleCnt="1" custScaleX="277778" custScaleY="37488" custLinFactY="-61787" custLinFactNeighborX="-136" custLinFactNeighborY="-100000">
        <dgm:presLayoutVars>
          <dgm:chMax val="1"/>
          <dgm:bulletEnabled val="1"/>
        </dgm:presLayoutVars>
      </dgm:prSet>
      <dgm:spPr/>
    </dgm:pt>
  </dgm:ptLst>
  <dgm:cxnLst>
    <dgm:cxn modelId="{59CF1E03-BFBC-4A67-A27A-D20F8C95427D}" type="presOf" srcId="{B79AB0CC-D3B0-45DA-A542-FBE88CED10FE}" destId="{8DE8F2A3-07DB-4592-A94A-D7427EC1F834}" srcOrd="0" destOrd="0" presId="urn:microsoft.com/office/officeart/2005/8/layout/vList5"/>
    <dgm:cxn modelId="{2678C730-6E88-4803-9F79-1D0D715F957A}" type="presOf" srcId="{8EC74FB4-B66E-45B6-9D07-34BC924211D6}" destId="{08C366C9-4EDE-4D4C-BC29-4EA4892DC86E}" srcOrd="0" destOrd="0" presId="urn:microsoft.com/office/officeart/2005/8/layout/vList5"/>
    <dgm:cxn modelId="{883B08E4-50D6-4A9A-8E76-38F1FC85D865}" srcId="{B79AB0CC-D3B0-45DA-A542-FBE88CED10FE}" destId="{8EC74FB4-B66E-45B6-9D07-34BC924211D6}" srcOrd="0" destOrd="0" parTransId="{5C362404-409B-47C1-A1C2-2BEDB87E7E60}" sibTransId="{3EF57E91-71BF-405F-9F6D-1EAF1EF75805}"/>
    <dgm:cxn modelId="{A0E484B4-1244-4F15-AE7A-BC6488E6FB74}" type="presParOf" srcId="{8DE8F2A3-07DB-4592-A94A-D7427EC1F834}" destId="{465F14BE-3A64-4578-A670-E227413B65D3}" srcOrd="0" destOrd="0" presId="urn:microsoft.com/office/officeart/2005/8/layout/vList5"/>
    <dgm:cxn modelId="{07D76C60-7175-4E2A-8BDA-4D3DAA5C5650}" type="presParOf" srcId="{465F14BE-3A64-4578-A670-E227413B65D3}" destId="{08C366C9-4EDE-4D4C-BC29-4EA4892DC86E}"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A619C53-3E0A-47B4-8479-9A777497245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198AF0F6-0902-41D1-8BE7-AD01ADF1948F}">
      <dgm:prSet custT="1"/>
      <dgm:spPr/>
      <dgm:t>
        <a:bodyPr/>
        <a:lstStyle/>
        <a:p>
          <a:r>
            <a:rPr lang="en-US" sz="2800" dirty="0">
              <a:solidFill>
                <a:schemeClr val="tx1"/>
              </a:solidFill>
            </a:rPr>
            <a:t>Answer: </a:t>
          </a:r>
        </a:p>
        <a:p>
          <a:r>
            <a:rPr lang="en-US" sz="2800" dirty="0">
              <a:solidFill>
                <a:schemeClr val="tx1"/>
              </a:solidFill>
            </a:rPr>
            <a:t>If you fail to appear at your hearing, your application will be </a:t>
          </a:r>
          <a:r>
            <a:rPr lang="en-US" sz="2800" u="sng" dirty="0">
              <a:solidFill>
                <a:schemeClr val="tx1"/>
              </a:solidFill>
            </a:rPr>
            <a:t>Denied</a:t>
          </a:r>
          <a:r>
            <a:rPr lang="en-US" sz="2800" dirty="0">
              <a:solidFill>
                <a:schemeClr val="tx1"/>
              </a:solidFill>
            </a:rPr>
            <a:t>.</a:t>
          </a:r>
        </a:p>
      </dgm:t>
    </dgm:pt>
    <dgm:pt modelId="{37004822-6471-4BBF-9430-7427F1450410}" type="sibTrans" cxnId="{747267B4-E3EF-4208-BE8E-01E2E2E78986}">
      <dgm:prSet/>
      <dgm:spPr/>
      <dgm:t>
        <a:bodyPr/>
        <a:lstStyle/>
        <a:p>
          <a:endParaRPr lang="en-US"/>
        </a:p>
      </dgm:t>
    </dgm:pt>
    <dgm:pt modelId="{9CF6DBEB-593D-4E2B-BCDC-3E2206CF248F}" type="parTrans" cxnId="{747267B4-E3EF-4208-BE8E-01E2E2E78986}">
      <dgm:prSet/>
      <dgm:spPr/>
      <dgm:t>
        <a:bodyPr/>
        <a:lstStyle/>
        <a:p>
          <a:endParaRPr lang="en-US"/>
        </a:p>
      </dgm:t>
    </dgm:pt>
    <dgm:pt modelId="{7871FE3C-3C2E-4610-AE45-90D6530FBCD6}">
      <dgm:prSet custT="1"/>
      <dgm:spPr/>
      <dgm:t>
        <a:bodyPr/>
        <a:lstStyle/>
        <a:p>
          <a:r>
            <a:rPr lang="en-US" sz="2800" dirty="0">
              <a:solidFill>
                <a:schemeClr val="tx1"/>
              </a:solidFill>
              <a:effectLst>
                <a:outerShdw blurRad="38100" dist="38100" dir="2700000" algn="tl">
                  <a:srgbClr val="000000">
                    <a:alpha val="43137"/>
                  </a:srgbClr>
                </a:outerShdw>
              </a:effectLst>
            </a:rPr>
            <a:t>Question: </a:t>
          </a:r>
        </a:p>
        <a:p>
          <a:r>
            <a:rPr lang="en-US" sz="2800" dirty="0">
              <a:solidFill>
                <a:schemeClr val="tx1"/>
              </a:solidFill>
              <a:effectLst>
                <a:outerShdw blurRad="38100" dist="38100" dir="2700000" algn="tl">
                  <a:srgbClr val="000000">
                    <a:alpha val="43137"/>
                  </a:srgbClr>
                </a:outerShdw>
              </a:effectLst>
            </a:rPr>
            <a:t>What happens if I don’t attend my hearing? </a:t>
          </a:r>
        </a:p>
      </dgm:t>
    </dgm:pt>
    <dgm:pt modelId="{924D2FE5-05D9-4D03-A60C-FCE02C42AAC6}" type="sibTrans" cxnId="{4585F646-1B3F-4A19-98CD-AE863F783D51}">
      <dgm:prSet/>
      <dgm:spPr/>
      <dgm:t>
        <a:bodyPr/>
        <a:lstStyle/>
        <a:p>
          <a:endParaRPr lang="en-US"/>
        </a:p>
      </dgm:t>
    </dgm:pt>
    <dgm:pt modelId="{4AF0E59A-E53F-44F0-896F-B71D7ED2C1E2}" type="parTrans" cxnId="{4585F646-1B3F-4A19-98CD-AE863F783D51}">
      <dgm:prSet/>
      <dgm:spPr/>
      <dgm:t>
        <a:bodyPr/>
        <a:lstStyle/>
        <a:p>
          <a:endParaRPr lang="en-US"/>
        </a:p>
      </dgm:t>
    </dgm:pt>
    <dgm:pt modelId="{2C6F7667-E191-4DE0-8281-64D62C686CFF}" type="pres">
      <dgm:prSet presAssocID="{AA619C53-3E0A-47B4-8479-9A777497245A}" presName="diagram" presStyleCnt="0">
        <dgm:presLayoutVars>
          <dgm:dir/>
          <dgm:resizeHandles val="exact"/>
        </dgm:presLayoutVars>
      </dgm:prSet>
      <dgm:spPr/>
    </dgm:pt>
    <dgm:pt modelId="{0CF4CB72-5C68-48EE-8A30-38050D864FD8}" type="pres">
      <dgm:prSet presAssocID="{7871FE3C-3C2E-4610-AE45-90D6530FBCD6}" presName="node" presStyleLbl="node1" presStyleIdx="0" presStyleCnt="2" custScaleX="68393" custScaleY="50445" custLinFactNeighborX="-6813" custLinFactNeighborY="21327">
        <dgm:presLayoutVars>
          <dgm:bulletEnabled val="1"/>
        </dgm:presLayoutVars>
      </dgm:prSet>
      <dgm:spPr/>
    </dgm:pt>
    <dgm:pt modelId="{82926247-6071-4915-A401-34A86ED4010B}" type="pres">
      <dgm:prSet presAssocID="{924D2FE5-05D9-4D03-A60C-FCE02C42AAC6}" presName="sibTrans" presStyleCnt="0"/>
      <dgm:spPr/>
    </dgm:pt>
    <dgm:pt modelId="{78C77FE3-8EA4-44E6-8E42-BEC5D41AFE2F}" type="pres">
      <dgm:prSet presAssocID="{198AF0F6-0902-41D1-8BE7-AD01ADF1948F}" presName="node" presStyleLbl="node1" presStyleIdx="1" presStyleCnt="2" custScaleX="62215" custScaleY="52145" custLinFactNeighborX="20873" custLinFactNeighborY="-340">
        <dgm:presLayoutVars>
          <dgm:bulletEnabled val="1"/>
        </dgm:presLayoutVars>
      </dgm:prSet>
      <dgm:spPr/>
    </dgm:pt>
  </dgm:ptLst>
  <dgm:cxnLst>
    <dgm:cxn modelId="{82331215-98F7-4A7F-A610-061B26C71521}" type="presOf" srcId="{198AF0F6-0902-41D1-8BE7-AD01ADF1948F}" destId="{78C77FE3-8EA4-44E6-8E42-BEC5D41AFE2F}" srcOrd="0" destOrd="0" presId="urn:microsoft.com/office/officeart/2005/8/layout/default"/>
    <dgm:cxn modelId="{4585F646-1B3F-4A19-98CD-AE863F783D51}" srcId="{AA619C53-3E0A-47B4-8479-9A777497245A}" destId="{7871FE3C-3C2E-4610-AE45-90D6530FBCD6}" srcOrd="0" destOrd="0" parTransId="{4AF0E59A-E53F-44F0-896F-B71D7ED2C1E2}" sibTransId="{924D2FE5-05D9-4D03-A60C-FCE02C42AAC6}"/>
    <dgm:cxn modelId="{D06E7F75-4378-4279-ABD4-8CB6431034AE}" type="presOf" srcId="{7871FE3C-3C2E-4610-AE45-90D6530FBCD6}" destId="{0CF4CB72-5C68-48EE-8A30-38050D864FD8}" srcOrd="0" destOrd="0" presId="urn:microsoft.com/office/officeart/2005/8/layout/default"/>
    <dgm:cxn modelId="{747267B4-E3EF-4208-BE8E-01E2E2E78986}" srcId="{AA619C53-3E0A-47B4-8479-9A777497245A}" destId="{198AF0F6-0902-41D1-8BE7-AD01ADF1948F}" srcOrd="1" destOrd="0" parTransId="{9CF6DBEB-593D-4E2B-BCDC-3E2206CF248F}" sibTransId="{37004822-6471-4BBF-9430-7427F1450410}"/>
    <dgm:cxn modelId="{6716B9C0-2EF4-4112-B8B2-FFE8921E89B8}" type="presOf" srcId="{AA619C53-3E0A-47B4-8479-9A777497245A}" destId="{2C6F7667-E191-4DE0-8281-64D62C686CFF}" srcOrd="0" destOrd="0" presId="urn:microsoft.com/office/officeart/2005/8/layout/default"/>
    <dgm:cxn modelId="{7CD8C991-49B0-4F98-9F08-670E37016CAB}" type="presParOf" srcId="{2C6F7667-E191-4DE0-8281-64D62C686CFF}" destId="{0CF4CB72-5C68-48EE-8A30-38050D864FD8}" srcOrd="0" destOrd="0" presId="urn:microsoft.com/office/officeart/2005/8/layout/default"/>
    <dgm:cxn modelId="{A780C567-457C-4A68-8235-6E076649A3B8}" type="presParOf" srcId="{2C6F7667-E191-4DE0-8281-64D62C686CFF}" destId="{82926247-6071-4915-A401-34A86ED4010B}" srcOrd="1" destOrd="0" presId="urn:microsoft.com/office/officeart/2005/8/layout/default"/>
    <dgm:cxn modelId="{5854399E-C5D5-48DC-9FC6-025D1F053EBF}" type="presParOf" srcId="{2C6F7667-E191-4DE0-8281-64D62C686CFF}" destId="{78C77FE3-8EA4-44E6-8E42-BEC5D41AFE2F}"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A619C53-3E0A-47B4-8479-9A777497245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871FE3C-3C2E-4610-AE45-90D6530FBCD6}">
      <dgm:prSet custT="1"/>
      <dgm:spPr/>
      <dgm:t>
        <a:bodyPr/>
        <a:lstStyle/>
        <a:p>
          <a:r>
            <a:rPr lang="en-US" sz="2800" dirty="0">
              <a:solidFill>
                <a:schemeClr val="tx1"/>
              </a:solidFill>
              <a:effectLst>
                <a:outerShdw blurRad="38100" dist="38100" dir="2700000" algn="tl">
                  <a:srgbClr val="000000">
                    <a:alpha val="43137"/>
                  </a:srgbClr>
                </a:outerShdw>
              </a:effectLst>
            </a:rPr>
            <a:t>Question: </a:t>
          </a:r>
        </a:p>
        <a:p>
          <a:r>
            <a:rPr lang="en-US" sz="2800" dirty="0">
              <a:solidFill>
                <a:schemeClr val="tx1"/>
              </a:solidFill>
              <a:effectLst>
                <a:outerShdw blurRad="38100" dist="38100" dir="2700000" algn="tl">
                  <a:srgbClr val="000000">
                    <a:alpha val="43137"/>
                  </a:srgbClr>
                </a:outerShdw>
              </a:effectLst>
            </a:rPr>
            <a:t>If I win, what </a:t>
          </a:r>
          <a:r>
            <a:rPr lang="en-US" sz="2800" b="0" dirty="0">
              <a:solidFill>
                <a:schemeClr val="tx1"/>
              </a:solidFill>
              <a:effectLst>
                <a:outerShdw blurRad="38100" dist="38100" dir="2700000" algn="tl">
                  <a:srgbClr val="000000">
                    <a:alpha val="43137"/>
                  </a:srgbClr>
                </a:outerShdw>
              </a:effectLst>
            </a:rPr>
            <a:t>happens</a:t>
          </a:r>
          <a:r>
            <a:rPr lang="en-US" sz="2800" dirty="0">
              <a:solidFill>
                <a:schemeClr val="tx1"/>
              </a:solidFill>
              <a:effectLst>
                <a:outerShdw blurRad="38100" dist="38100" dir="2700000" algn="tl">
                  <a:srgbClr val="000000">
                    <a:alpha val="43137"/>
                  </a:srgbClr>
                </a:outerShdw>
              </a:effectLst>
            </a:rPr>
            <a:t>? </a:t>
          </a:r>
        </a:p>
      </dgm:t>
    </dgm:pt>
    <dgm:pt modelId="{924D2FE5-05D9-4D03-A60C-FCE02C42AAC6}" type="sibTrans" cxnId="{4585F646-1B3F-4A19-98CD-AE863F783D51}">
      <dgm:prSet/>
      <dgm:spPr/>
      <dgm:t>
        <a:bodyPr/>
        <a:lstStyle/>
        <a:p>
          <a:endParaRPr lang="en-US"/>
        </a:p>
      </dgm:t>
    </dgm:pt>
    <dgm:pt modelId="{4AF0E59A-E53F-44F0-896F-B71D7ED2C1E2}" type="parTrans" cxnId="{4585F646-1B3F-4A19-98CD-AE863F783D51}">
      <dgm:prSet/>
      <dgm:spPr/>
      <dgm:t>
        <a:bodyPr/>
        <a:lstStyle/>
        <a:p>
          <a:endParaRPr lang="en-US"/>
        </a:p>
      </dgm:t>
    </dgm:pt>
    <dgm:pt modelId="{1EE57F39-3074-4C7C-96A3-EDF4C151F0B6}">
      <dgm:prSet custT="1"/>
      <dgm:spPr>
        <a:solidFill>
          <a:schemeClr val="bg1">
            <a:lumMod val="65000"/>
          </a:schemeClr>
        </a:solidFill>
      </dgm:spPr>
      <dgm:t>
        <a:bodyPr/>
        <a:lstStyle/>
        <a:p>
          <a:r>
            <a:rPr lang="en-US" sz="2800" dirty="0">
              <a:solidFill>
                <a:schemeClr val="tx1"/>
              </a:solidFill>
            </a:rPr>
            <a:t>Answer: </a:t>
          </a:r>
        </a:p>
        <a:p>
          <a:r>
            <a:rPr lang="en-US" sz="2800" dirty="0">
              <a:solidFill>
                <a:schemeClr val="tx1"/>
              </a:solidFill>
            </a:rPr>
            <a:t>You will receive a refund of overpayment of taxes with interest from the Auditor-Controller approximately 8 weeks after your hearing.</a:t>
          </a:r>
        </a:p>
      </dgm:t>
    </dgm:pt>
    <dgm:pt modelId="{9A23D51B-9917-43B5-A583-1CFCE0B5916A}" type="parTrans" cxnId="{4D43871A-32C7-4283-9289-10F095CC8A19}">
      <dgm:prSet/>
      <dgm:spPr/>
      <dgm:t>
        <a:bodyPr/>
        <a:lstStyle/>
        <a:p>
          <a:endParaRPr lang="en-US"/>
        </a:p>
      </dgm:t>
    </dgm:pt>
    <dgm:pt modelId="{352D5D96-85C2-4F1C-9735-84CA7F1F08EC}" type="sibTrans" cxnId="{4D43871A-32C7-4283-9289-10F095CC8A19}">
      <dgm:prSet/>
      <dgm:spPr/>
      <dgm:t>
        <a:bodyPr/>
        <a:lstStyle/>
        <a:p>
          <a:endParaRPr lang="en-US"/>
        </a:p>
      </dgm:t>
    </dgm:pt>
    <dgm:pt modelId="{2C6F7667-E191-4DE0-8281-64D62C686CFF}" type="pres">
      <dgm:prSet presAssocID="{AA619C53-3E0A-47B4-8479-9A777497245A}" presName="diagram" presStyleCnt="0">
        <dgm:presLayoutVars>
          <dgm:dir/>
          <dgm:resizeHandles val="exact"/>
        </dgm:presLayoutVars>
      </dgm:prSet>
      <dgm:spPr/>
    </dgm:pt>
    <dgm:pt modelId="{0CF4CB72-5C68-48EE-8A30-38050D864FD8}" type="pres">
      <dgm:prSet presAssocID="{7871FE3C-3C2E-4610-AE45-90D6530FBCD6}" presName="node" presStyleLbl="node1" presStyleIdx="0" presStyleCnt="2" custScaleX="83975" custScaleY="40913" custLinFactNeighborX="-14176" custLinFactNeighborY="19503">
        <dgm:presLayoutVars>
          <dgm:bulletEnabled val="1"/>
        </dgm:presLayoutVars>
      </dgm:prSet>
      <dgm:spPr/>
    </dgm:pt>
    <dgm:pt modelId="{82926247-6071-4915-A401-34A86ED4010B}" type="pres">
      <dgm:prSet presAssocID="{924D2FE5-05D9-4D03-A60C-FCE02C42AAC6}" presName="sibTrans" presStyleCnt="0"/>
      <dgm:spPr/>
    </dgm:pt>
    <dgm:pt modelId="{D83CCEA1-F01D-4B9D-B4DA-B8ADCB2C8F16}" type="pres">
      <dgm:prSet presAssocID="{1EE57F39-3074-4C7C-96A3-EDF4C151F0B6}" presName="node" presStyleLbl="node1" presStyleIdx="1" presStyleCnt="2" custScaleX="63040" custScaleY="51683" custLinFactNeighborX="17285" custLinFactNeighborY="1146">
        <dgm:presLayoutVars>
          <dgm:bulletEnabled val="1"/>
        </dgm:presLayoutVars>
      </dgm:prSet>
      <dgm:spPr/>
    </dgm:pt>
  </dgm:ptLst>
  <dgm:cxnLst>
    <dgm:cxn modelId="{F9B82B0D-4E81-4F8B-921D-FBC20494A908}" type="presOf" srcId="{1EE57F39-3074-4C7C-96A3-EDF4C151F0B6}" destId="{D83CCEA1-F01D-4B9D-B4DA-B8ADCB2C8F16}" srcOrd="0" destOrd="0" presId="urn:microsoft.com/office/officeart/2005/8/layout/default"/>
    <dgm:cxn modelId="{4D43871A-32C7-4283-9289-10F095CC8A19}" srcId="{AA619C53-3E0A-47B4-8479-9A777497245A}" destId="{1EE57F39-3074-4C7C-96A3-EDF4C151F0B6}" srcOrd="1" destOrd="0" parTransId="{9A23D51B-9917-43B5-A583-1CFCE0B5916A}" sibTransId="{352D5D96-85C2-4F1C-9735-84CA7F1F08EC}"/>
    <dgm:cxn modelId="{4585F646-1B3F-4A19-98CD-AE863F783D51}" srcId="{AA619C53-3E0A-47B4-8479-9A777497245A}" destId="{7871FE3C-3C2E-4610-AE45-90D6530FBCD6}" srcOrd="0" destOrd="0" parTransId="{4AF0E59A-E53F-44F0-896F-B71D7ED2C1E2}" sibTransId="{924D2FE5-05D9-4D03-A60C-FCE02C42AAC6}"/>
    <dgm:cxn modelId="{D06E7F75-4378-4279-ABD4-8CB6431034AE}" type="presOf" srcId="{7871FE3C-3C2E-4610-AE45-90D6530FBCD6}" destId="{0CF4CB72-5C68-48EE-8A30-38050D864FD8}" srcOrd="0" destOrd="0" presId="urn:microsoft.com/office/officeart/2005/8/layout/default"/>
    <dgm:cxn modelId="{6716B9C0-2EF4-4112-B8B2-FFE8921E89B8}" type="presOf" srcId="{AA619C53-3E0A-47B4-8479-9A777497245A}" destId="{2C6F7667-E191-4DE0-8281-64D62C686CFF}" srcOrd="0" destOrd="0" presId="urn:microsoft.com/office/officeart/2005/8/layout/default"/>
    <dgm:cxn modelId="{7CD8C991-49B0-4F98-9F08-670E37016CAB}" type="presParOf" srcId="{2C6F7667-E191-4DE0-8281-64D62C686CFF}" destId="{0CF4CB72-5C68-48EE-8A30-38050D864FD8}" srcOrd="0" destOrd="0" presId="urn:microsoft.com/office/officeart/2005/8/layout/default"/>
    <dgm:cxn modelId="{A780C567-457C-4A68-8235-6E076649A3B8}" type="presParOf" srcId="{2C6F7667-E191-4DE0-8281-64D62C686CFF}" destId="{82926247-6071-4915-A401-34A86ED4010B}" srcOrd="1" destOrd="0" presId="urn:microsoft.com/office/officeart/2005/8/layout/default"/>
    <dgm:cxn modelId="{0E416C1B-B4FD-4445-92F3-053A78EC7B23}" type="presParOf" srcId="{2C6F7667-E191-4DE0-8281-64D62C686CFF}" destId="{D83CCEA1-F01D-4B9D-B4DA-B8ADCB2C8F16}"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000688-E784-4D46-A777-FAF11AFB04E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747C76A-5C0F-4583-96EB-7C101BEFD0EB}">
      <dgm:prSet/>
      <dgm:spPr/>
      <dgm:t>
        <a:bodyPr/>
        <a:lstStyle/>
        <a:p>
          <a:r>
            <a:rPr lang="en-US" dirty="0">
              <a:solidFill>
                <a:schemeClr val="tx1"/>
              </a:solidFill>
            </a:rPr>
            <a:t>A legal document that summarizes the grounds for appeal raised in your application, sets forth the Board’s evaluation of those issues and arguments, and shows the basis  for the Board’s decision on your appeal. </a:t>
          </a:r>
        </a:p>
      </dgm:t>
    </dgm:pt>
    <dgm:pt modelId="{7E1ECC7A-8592-4E98-A95A-4FC2C720DE99}" type="parTrans" cxnId="{C8508286-ECD2-44F6-B615-2A09C1A29F41}">
      <dgm:prSet/>
      <dgm:spPr/>
      <dgm:t>
        <a:bodyPr/>
        <a:lstStyle/>
        <a:p>
          <a:endParaRPr lang="en-US"/>
        </a:p>
      </dgm:t>
    </dgm:pt>
    <dgm:pt modelId="{8493C516-2269-4F7E-B1D2-A51FE11483F1}" type="sibTrans" cxnId="{C8508286-ECD2-44F6-B615-2A09C1A29F41}">
      <dgm:prSet/>
      <dgm:spPr/>
      <dgm:t>
        <a:bodyPr/>
        <a:lstStyle/>
        <a:p>
          <a:endParaRPr lang="en-US"/>
        </a:p>
      </dgm:t>
    </dgm:pt>
    <dgm:pt modelId="{DC074783-DECB-4BA6-BA5A-4783EDB42615}">
      <dgm:prSet/>
      <dgm:spPr/>
      <dgm:t>
        <a:bodyPr/>
        <a:lstStyle/>
        <a:p>
          <a:r>
            <a:rPr lang="en-US" dirty="0">
              <a:solidFill>
                <a:schemeClr val="tx1"/>
              </a:solidFill>
            </a:rPr>
            <a:t>Necessary only if you intend to challenge the Board’s decision in Superior Court.</a:t>
          </a:r>
        </a:p>
      </dgm:t>
    </dgm:pt>
    <dgm:pt modelId="{E54152D5-DAD0-4B45-B279-5F3E1BD3292E}" type="parTrans" cxnId="{3C98E673-D941-494F-A898-025E6A843662}">
      <dgm:prSet/>
      <dgm:spPr/>
      <dgm:t>
        <a:bodyPr/>
        <a:lstStyle/>
        <a:p>
          <a:endParaRPr lang="en-US"/>
        </a:p>
      </dgm:t>
    </dgm:pt>
    <dgm:pt modelId="{84954090-0D0F-48A4-B950-0D298A43756F}" type="sibTrans" cxnId="{3C98E673-D941-494F-A898-025E6A843662}">
      <dgm:prSet/>
      <dgm:spPr/>
      <dgm:t>
        <a:bodyPr/>
        <a:lstStyle/>
        <a:p>
          <a:endParaRPr lang="en-US"/>
        </a:p>
      </dgm:t>
    </dgm:pt>
    <dgm:pt modelId="{6B6BAD5D-099C-4A88-B433-796F0087B20A}">
      <dgm:prSet/>
      <dgm:spPr/>
      <dgm:t>
        <a:bodyPr/>
        <a:lstStyle/>
        <a:p>
          <a:r>
            <a:rPr lang="en-US" dirty="0">
              <a:solidFill>
                <a:schemeClr val="tx1"/>
              </a:solidFill>
            </a:rPr>
            <a:t>Cannot be requested if using a Hearing Officer.</a:t>
          </a:r>
        </a:p>
      </dgm:t>
    </dgm:pt>
    <dgm:pt modelId="{F915291F-9DF9-4EAC-B185-B6BB7B198F59}" type="parTrans" cxnId="{BDDDB9BC-75EA-4396-9B42-40B04B4F826A}">
      <dgm:prSet/>
      <dgm:spPr/>
      <dgm:t>
        <a:bodyPr/>
        <a:lstStyle/>
        <a:p>
          <a:endParaRPr lang="en-US"/>
        </a:p>
      </dgm:t>
    </dgm:pt>
    <dgm:pt modelId="{705F5EFF-9DC3-443B-A76A-201AD3190546}" type="sibTrans" cxnId="{BDDDB9BC-75EA-4396-9B42-40B04B4F826A}">
      <dgm:prSet/>
      <dgm:spPr/>
      <dgm:t>
        <a:bodyPr/>
        <a:lstStyle/>
        <a:p>
          <a:endParaRPr lang="en-US"/>
        </a:p>
      </dgm:t>
    </dgm:pt>
    <dgm:pt modelId="{261476B1-0352-441E-A220-524C4F36F5AE}">
      <dgm:prSet/>
      <dgm:spPr>
        <a:solidFill>
          <a:srgbClr val="5982CB"/>
        </a:solidFill>
      </dgm:spPr>
      <dgm:t>
        <a:bodyPr/>
        <a:lstStyle/>
        <a:p>
          <a:r>
            <a:rPr lang="en-US" dirty="0">
              <a:solidFill>
                <a:schemeClr val="tx1"/>
              </a:solidFill>
            </a:rPr>
            <a:t>Must be paid prior to commencement of the hearing. The current fee is posted on our website</a:t>
          </a:r>
        </a:p>
      </dgm:t>
    </dgm:pt>
    <dgm:pt modelId="{3A06BAC7-1567-40C1-AD25-43495E637EDD}" type="parTrans" cxnId="{38E62338-4157-46A6-A476-55130CE30C89}">
      <dgm:prSet/>
      <dgm:spPr/>
      <dgm:t>
        <a:bodyPr/>
        <a:lstStyle/>
        <a:p>
          <a:endParaRPr lang="en-US"/>
        </a:p>
      </dgm:t>
    </dgm:pt>
    <dgm:pt modelId="{56C4697F-9310-4E51-AFE4-94F40367F2DE}" type="sibTrans" cxnId="{38E62338-4157-46A6-A476-55130CE30C89}">
      <dgm:prSet/>
      <dgm:spPr/>
      <dgm:t>
        <a:bodyPr/>
        <a:lstStyle/>
        <a:p>
          <a:endParaRPr lang="en-US"/>
        </a:p>
      </dgm:t>
    </dgm:pt>
    <dgm:pt modelId="{3FB62248-370C-4174-93AC-DC01DE6EA5C9}">
      <dgm:prSet/>
      <dgm:spPr/>
      <dgm:t>
        <a:bodyPr/>
        <a:lstStyle/>
        <a:p>
          <a:pPr algn="ctr"/>
          <a:r>
            <a:rPr lang="en-US" i="1" dirty="0">
              <a:solidFill>
                <a:schemeClr val="tx1"/>
              </a:solidFill>
            </a:rPr>
            <a:t>www.cob.ocgov.com/appeal-your-property-value/findings-facts-composite-rate</a:t>
          </a:r>
          <a:endParaRPr lang="en-US" dirty="0">
            <a:solidFill>
              <a:schemeClr val="tx1"/>
            </a:solidFill>
          </a:endParaRPr>
        </a:p>
      </dgm:t>
    </dgm:pt>
    <dgm:pt modelId="{F14F955F-E5C9-4E11-A539-88EBC91A8C8C}" type="parTrans" cxnId="{8CDC1C0E-CEDD-4784-88B0-310416FE24D5}">
      <dgm:prSet/>
      <dgm:spPr/>
      <dgm:t>
        <a:bodyPr/>
        <a:lstStyle/>
        <a:p>
          <a:endParaRPr lang="en-US"/>
        </a:p>
      </dgm:t>
    </dgm:pt>
    <dgm:pt modelId="{635A2520-525A-4787-B4B0-FE21565C2DCB}" type="sibTrans" cxnId="{8CDC1C0E-CEDD-4784-88B0-310416FE24D5}">
      <dgm:prSet/>
      <dgm:spPr/>
      <dgm:t>
        <a:bodyPr/>
        <a:lstStyle/>
        <a:p>
          <a:endParaRPr lang="en-US"/>
        </a:p>
      </dgm:t>
    </dgm:pt>
    <dgm:pt modelId="{E7C86040-272F-4F83-8898-A652A6CD924F}" type="pres">
      <dgm:prSet presAssocID="{FD000688-E784-4D46-A777-FAF11AFB04E4}" presName="linear" presStyleCnt="0">
        <dgm:presLayoutVars>
          <dgm:animLvl val="lvl"/>
          <dgm:resizeHandles val="exact"/>
        </dgm:presLayoutVars>
      </dgm:prSet>
      <dgm:spPr/>
    </dgm:pt>
    <dgm:pt modelId="{E640A80D-0403-47FE-AF81-9DC61989B526}" type="pres">
      <dgm:prSet presAssocID="{9747C76A-5C0F-4583-96EB-7C101BEFD0EB}" presName="parentText" presStyleLbl="node1" presStyleIdx="0" presStyleCnt="5">
        <dgm:presLayoutVars>
          <dgm:chMax val="0"/>
          <dgm:bulletEnabled val="1"/>
        </dgm:presLayoutVars>
      </dgm:prSet>
      <dgm:spPr/>
    </dgm:pt>
    <dgm:pt modelId="{325E69EA-A011-45A2-9ED2-57FD27EEB794}" type="pres">
      <dgm:prSet presAssocID="{8493C516-2269-4F7E-B1D2-A51FE11483F1}" presName="spacer" presStyleCnt="0"/>
      <dgm:spPr/>
    </dgm:pt>
    <dgm:pt modelId="{8EA11627-9952-4ED4-829B-AD96E3ABCBC7}" type="pres">
      <dgm:prSet presAssocID="{DC074783-DECB-4BA6-BA5A-4783EDB42615}" presName="parentText" presStyleLbl="node1" presStyleIdx="1" presStyleCnt="5">
        <dgm:presLayoutVars>
          <dgm:chMax val="0"/>
          <dgm:bulletEnabled val="1"/>
        </dgm:presLayoutVars>
      </dgm:prSet>
      <dgm:spPr/>
    </dgm:pt>
    <dgm:pt modelId="{CA6AAB2A-586A-4840-AC58-01E2AA6FE7FE}" type="pres">
      <dgm:prSet presAssocID="{84954090-0D0F-48A4-B950-0D298A43756F}" presName="spacer" presStyleCnt="0"/>
      <dgm:spPr/>
    </dgm:pt>
    <dgm:pt modelId="{5A26259A-5739-45C2-A10A-C26357B4AB07}" type="pres">
      <dgm:prSet presAssocID="{6B6BAD5D-099C-4A88-B433-796F0087B20A}" presName="parentText" presStyleLbl="node1" presStyleIdx="2" presStyleCnt="5">
        <dgm:presLayoutVars>
          <dgm:chMax val="0"/>
          <dgm:bulletEnabled val="1"/>
        </dgm:presLayoutVars>
      </dgm:prSet>
      <dgm:spPr/>
    </dgm:pt>
    <dgm:pt modelId="{CBD2B5DA-5BD3-4BC6-8D9F-A38338DA691D}" type="pres">
      <dgm:prSet presAssocID="{705F5EFF-9DC3-443B-A76A-201AD3190546}" presName="spacer" presStyleCnt="0"/>
      <dgm:spPr/>
    </dgm:pt>
    <dgm:pt modelId="{BF3B80CD-0852-4675-B83F-78609A6E5B34}" type="pres">
      <dgm:prSet presAssocID="{261476B1-0352-441E-A220-524C4F36F5AE}" presName="parentText" presStyleLbl="node1" presStyleIdx="3" presStyleCnt="5">
        <dgm:presLayoutVars>
          <dgm:chMax val="0"/>
          <dgm:bulletEnabled val="1"/>
        </dgm:presLayoutVars>
      </dgm:prSet>
      <dgm:spPr/>
    </dgm:pt>
    <dgm:pt modelId="{97A57194-4A26-4A42-B688-9258C708E8C9}" type="pres">
      <dgm:prSet presAssocID="{56C4697F-9310-4E51-AFE4-94F40367F2DE}" presName="spacer" presStyleCnt="0"/>
      <dgm:spPr/>
    </dgm:pt>
    <dgm:pt modelId="{0E1750C2-95D5-4973-8AD4-064100DFD26F}" type="pres">
      <dgm:prSet presAssocID="{3FB62248-370C-4174-93AC-DC01DE6EA5C9}" presName="parentText" presStyleLbl="node1" presStyleIdx="4" presStyleCnt="5">
        <dgm:presLayoutVars>
          <dgm:chMax val="0"/>
          <dgm:bulletEnabled val="1"/>
        </dgm:presLayoutVars>
      </dgm:prSet>
      <dgm:spPr/>
    </dgm:pt>
  </dgm:ptLst>
  <dgm:cxnLst>
    <dgm:cxn modelId="{8CDC1C0E-CEDD-4784-88B0-310416FE24D5}" srcId="{FD000688-E784-4D46-A777-FAF11AFB04E4}" destId="{3FB62248-370C-4174-93AC-DC01DE6EA5C9}" srcOrd="4" destOrd="0" parTransId="{F14F955F-E5C9-4E11-A539-88EBC91A8C8C}" sibTransId="{635A2520-525A-4787-B4B0-FE21565C2DCB}"/>
    <dgm:cxn modelId="{3E15391E-822D-4AA2-A222-EE55266B283A}" type="presOf" srcId="{9747C76A-5C0F-4583-96EB-7C101BEFD0EB}" destId="{E640A80D-0403-47FE-AF81-9DC61989B526}" srcOrd="0" destOrd="0" presId="urn:microsoft.com/office/officeart/2005/8/layout/vList2"/>
    <dgm:cxn modelId="{E9115836-9C51-4C57-A14C-5466DF680A8A}" type="presOf" srcId="{FD000688-E784-4D46-A777-FAF11AFB04E4}" destId="{E7C86040-272F-4F83-8898-A652A6CD924F}" srcOrd="0" destOrd="0" presId="urn:microsoft.com/office/officeart/2005/8/layout/vList2"/>
    <dgm:cxn modelId="{38E62338-4157-46A6-A476-55130CE30C89}" srcId="{FD000688-E784-4D46-A777-FAF11AFB04E4}" destId="{261476B1-0352-441E-A220-524C4F36F5AE}" srcOrd="3" destOrd="0" parTransId="{3A06BAC7-1567-40C1-AD25-43495E637EDD}" sibTransId="{56C4697F-9310-4E51-AFE4-94F40367F2DE}"/>
    <dgm:cxn modelId="{3C98E673-D941-494F-A898-025E6A843662}" srcId="{FD000688-E784-4D46-A777-FAF11AFB04E4}" destId="{DC074783-DECB-4BA6-BA5A-4783EDB42615}" srcOrd="1" destOrd="0" parTransId="{E54152D5-DAD0-4B45-B279-5F3E1BD3292E}" sibTransId="{84954090-0D0F-48A4-B950-0D298A43756F}"/>
    <dgm:cxn modelId="{C8508286-ECD2-44F6-B615-2A09C1A29F41}" srcId="{FD000688-E784-4D46-A777-FAF11AFB04E4}" destId="{9747C76A-5C0F-4583-96EB-7C101BEFD0EB}" srcOrd="0" destOrd="0" parTransId="{7E1ECC7A-8592-4E98-A95A-4FC2C720DE99}" sibTransId="{8493C516-2269-4F7E-B1D2-A51FE11483F1}"/>
    <dgm:cxn modelId="{96827C89-E06A-4023-A932-EACB25638F59}" type="presOf" srcId="{6B6BAD5D-099C-4A88-B433-796F0087B20A}" destId="{5A26259A-5739-45C2-A10A-C26357B4AB07}" srcOrd="0" destOrd="0" presId="urn:microsoft.com/office/officeart/2005/8/layout/vList2"/>
    <dgm:cxn modelId="{6E634B9B-AF44-49C2-B274-E23F373018DA}" type="presOf" srcId="{3FB62248-370C-4174-93AC-DC01DE6EA5C9}" destId="{0E1750C2-95D5-4973-8AD4-064100DFD26F}" srcOrd="0" destOrd="0" presId="urn:microsoft.com/office/officeart/2005/8/layout/vList2"/>
    <dgm:cxn modelId="{BDDDB9BC-75EA-4396-9B42-40B04B4F826A}" srcId="{FD000688-E784-4D46-A777-FAF11AFB04E4}" destId="{6B6BAD5D-099C-4A88-B433-796F0087B20A}" srcOrd="2" destOrd="0" parTransId="{F915291F-9DF9-4EAC-B185-B6BB7B198F59}" sibTransId="{705F5EFF-9DC3-443B-A76A-201AD3190546}"/>
    <dgm:cxn modelId="{8EBA40CF-9928-4437-978D-26F844C3A845}" type="presOf" srcId="{261476B1-0352-441E-A220-524C4F36F5AE}" destId="{BF3B80CD-0852-4675-B83F-78609A6E5B34}" srcOrd="0" destOrd="0" presId="urn:microsoft.com/office/officeart/2005/8/layout/vList2"/>
    <dgm:cxn modelId="{5869E4DA-D56A-4F7C-BD67-199EA0E4ED5F}" type="presOf" srcId="{DC074783-DECB-4BA6-BA5A-4783EDB42615}" destId="{8EA11627-9952-4ED4-829B-AD96E3ABCBC7}" srcOrd="0" destOrd="0" presId="urn:microsoft.com/office/officeart/2005/8/layout/vList2"/>
    <dgm:cxn modelId="{DE4B201D-9FC7-48F2-85F3-307C23FE2147}" type="presParOf" srcId="{E7C86040-272F-4F83-8898-A652A6CD924F}" destId="{E640A80D-0403-47FE-AF81-9DC61989B526}" srcOrd="0" destOrd="0" presId="urn:microsoft.com/office/officeart/2005/8/layout/vList2"/>
    <dgm:cxn modelId="{9F62787F-C2CD-4DB5-9706-9D8C6C5E23DA}" type="presParOf" srcId="{E7C86040-272F-4F83-8898-A652A6CD924F}" destId="{325E69EA-A011-45A2-9ED2-57FD27EEB794}" srcOrd="1" destOrd="0" presId="urn:microsoft.com/office/officeart/2005/8/layout/vList2"/>
    <dgm:cxn modelId="{DE16D112-6B10-4AEF-AA63-BD49D5B0FC43}" type="presParOf" srcId="{E7C86040-272F-4F83-8898-A652A6CD924F}" destId="{8EA11627-9952-4ED4-829B-AD96E3ABCBC7}" srcOrd="2" destOrd="0" presId="urn:microsoft.com/office/officeart/2005/8/layout/vList2"/>
    <dgm:cxn modelId="{DE2F9AC7-236D-47DD-8E14-AAC97E4F290B}" type="presParOf" srcId="{E7C86040-272F-4F83-8898-A652A6CD924F}" destId="{CA6AAB2A-586A-4840-AC58-01E2AA6FE7FE}" srcOrd="3" destOrd="0" presId="urn:microsoft.com/office/officeart/2005/8/layout/vList2"/>
    <dgm:cxn modelId="{F55CE539-B13B-401F-A0FB-B18D838065F2}" type="presParOf" srcId="{E7C86040-272F-4F83-8898-A652A6CD924F}" destId="{5A26259A-5739-45C2-A10A-C26357B4AB07}" srcOrd="4" destOrd="0" presId="urn:microsoft.com/office/officeart/2005/8/layout/vList2"/>
    <dgm:cxn modelId="{021EE816-D1C9-4711-B499-850FA9A28F27}" type="presParOf" srcId="{E7C86040-272F-4F83-8898-A652A6CD924F}" destId="{CBD2B5DA-5BD3-4BC6-8D9F-A38338DA691D}" srcOrd="5" destOrd="0" presId="urn:microsoft.com/office/officeart/2005/8/layout/vList2"/>
    <dgm:cxn modelId="{EE96B429-9577-4629-8070-3B9DA9427C1A}" type="presParOf" srcId="{E7C86040-272F-4F83-8898-A652A6CD924F}" destId="{BF3B80CD-0852-4675-B83F-78609A6E5B34}" srcOrd="6" destOrd="0" presId="urn:microsoft.com/office/officeart/2005/8/layout/vList2"/>
    <dgm:cxn modelId="{09064778-0512-4E16-A23F-F565D2ED85D8}" type="presParOf" srcId="{E7C86040-272F-4F83-8898-A652A6CD924F}" destId="{97A57194-4A26-4A42-B688-9258C708E8C9}" srcOrd="7" destOrd="0" presId="urn:microsoft.com/office/officeart/2005/8/layout/vList2"/>
    <dgm:cxn modelId="{6BAD92E9-0E9F-4709-ABDA-EF04F0529DDB}" type="presParOf" srcId="{E7C86040-272F-4F83-8898-A652A6CD924F}" destId="{0E1750C2-95D5-4973-8AD4-064100DFD26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0F068-2E7C-4B28-B090-A9D9D7480C0A}">
      <dsp:nvSpPr>
        <dsp:cNvPr id="0" name=""/>
        <dsp:cNvSpPr/>
      </dsp:nvSpPr>
      <dsp:spPr>
        <a:xfrm>
          <a:off x="0" y="675"/>
          <a:ext cx="517538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37D190-A4D7-4CAD-ADB7-7E55BDF358E8}">
      <dsp:nvSpPr>
        <dsp:cNvPr id="0" name=""/>
        <dsp:cNvSpPr/>
      </dsp:nvSpPr>
      <dsp:spPr>
        <a:xfrm>
          <a:off x="0" y="675"/>
          <a:ext cx="5175384"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Taxpayer submits appeal to the Clerk of the Board (COB) during filing period.</a:t>
          </a:r>
        </a:p>
      </dsp:txBody>
      <dsp:txXfrm>
        <a:off x="0" y="675"/>
        <a:ext cx="5175384" cy="1106957"/>
      </dsp:txXfrm>
    </dsp:sp>
    <dsp:sp modelId="{BC8941EF-7FEF-402F-8605-7310E683A2AD}">
      <dsp:nvSpPr>
        <dsp:cNvPr id="0" name=""/>
        <dsp:cNvSpPr/>
      </dsp:nvSpPr>
      <dsp:spPr>
        <a:xfrm>
          <a:off x="0" y="1107633"/>
          <a:ext cx="517538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C9F2E1-E7B6-4AF1-9B41-99F28CFFB409}">
      <dsp:nvSpPr>
        <dsp:cNvPr id="0" name=""/>
        <dsp:cNvSpPr/>
      </dsp:nvSpPr>
      <dsp:spPr>
        <a:xfrm>
          <a:off x="0" y="1107633"/>
          <a:ext cx="5175384"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Clerk reviews application for completeness and timeliness and forwards information to Assessor’s Office.</a:t>
          </a:r>
        </a:p>
      </dsp:txBody>
      <dsp:txXfrm>
        <a:off x="0" y="1107633"/>
        <a:ext cx="5175384" cy="1106957"/>
      </dsp:txXfrm>
    </dsp:sp>
    <dsp:sp modelId="{32535E20-84D8-4C55-B73B-B0CFF050086E}">
      <dsp:nvSpPr>
        <dsp:cNvPr id="0" name=""/>
        <dsp:cNvSpPr/>
      </dsp:nvSpPr>
      <dsp:spPr>
        <a:xfrm>
          <a:off x="0" y="2214591"/>
          <a:ext cx="517538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D95775-296C-4591-A09B-307282EA66EA}">
      <dsp:nvSpPr>
        <dsp:cNvPr id="0" name=""/>
        <dsp:cNvSpPr/>
      </dsp:nvSpPr>
      <dsp:spPr>
        <a:xfrm>
          <a:off x="0" y="2214591"/>
          <a:ext cx="5175384"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COB schedules application for Hearing and notifies Taxpayer and Assessor staff. </a:t>
          </a:r>
        </a:p>
      </dsp:txBody>
      <dsp:txXfrm>
        <a:off x="0" y="2214591"/>
        <a:ext cx="5175384" cy="1106957"/>
      </dsp:txXfrm>
    </dsp:sp>
    <dsp:sp modelId="{1DB1E2EA-27B8-4997-BC81-F3A40AC0C34D}">
      <dsp:nvSpPr>
        <dsp:cNvPr id="0" name=""/>
        <dsp:cNvSpPr/>
      </dsp:nvSpPr>
      <dsp:spPr>
        <a:xfrm>
          <a:off x="0" y="3321549"/>
          <a:ext cx="517538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C634DA-E1F8-4A22-85B9-EE0B751A8E7C}">
      <dsp:nvSpPr>
        <dsp:cNvPr id="0" name=""/>
        <dsp:cNvSpPr/>
      </dsp:nvSpPr>
      <dsp:spPr>
        <a:xfrm>
          <a:off x="0" y="3321549"/>
          <a:ext cx="5175384"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Board reviews evidence presented at the hearing and makes a decision.</a:t>
          </a:r>
        </a:p>
      </dsp:txBody>
      <dsp:txXfrm>
        <a:off x="0" y="3321549"/>
        <a:ext cx="5175384" cy="1106957"/>
      </dsp:txXfrm>
    </dsp:sp>
    <dsp:sp modelId="{849299D6-C1C4-4FC4-9D76-C2E7902AF1C3}">
      <dsp:nvSpPr>
        <dsp:cNvPr id="0" name=""/>
        <dsp:cNvSpPr/>
      </dsp:nvSpPr>
      <dsp:spPr>
        <a:xfrm>
          <a:off x="0" y="4428507"/>
          <a:ext cx="517538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89A8D4-D818-4877-942C-F64CBDD21C79}">
      <dsp:nvSpPr>
        <dsp:cNvPr id="0" name=""/>
        <dsp:cNvSpPr/>
      </dsp:nvSpPr>
      <dsp:spPr>
        <a:xfrm>
          <a:off x="0" y="4428507"/>
          <a:ext cx="5175384"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COB forwards decision to Assessor, Auditor, and Taxpayer.</a:t>
          </a:r>
        </a:p>
      </dsp:txBody>
      <dsp:txXfrm>
        <a:off x="0" y="4428507"/>
        <a:ext cx="5175384" cy="11069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9FD20-5EB5-4AD8-BBB3-21CB250ED184}">
      <dsp:nvSpPr>
        <dsp:cNvPr id="0" name=""/>
        <dsp:cNvSpPr/>
      </dsp:nvSpPr>
      <dsp:spPr>
        <a:xfrm>
          <a:off x="0" y="0"/>
          <a:ext cx="503834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8217A8-D9DC-41F6-9E47-6BAA8F594F88}">
      <dsp:nvSpPr>
        <dsp:cNvPr id="0" name=""/>
        <dsp:cNvSpPr/>
      </dsp:nvSpPr>
      <dsp:spPr>
        <a:xfrm>
          <a:off x="0" y="0"/>
          <a:ext cx="5038344" cy="107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Yes! </a:t>
          </a:r>
        </a:p>
        <a:p>
          <a:pPr marL="0" lvl="0" indent="0" algn="l" defTabSz="1289050">
            <a:lnSpc>
              <a:spcPct val="90000"/>
            </a:lnSpc>
            <a:spcBef>
              <a:spcPct val="0"/>
            </a:spcBef>
            <a:spcAft>
              <a:spcPct val="35000"/>
            </a:spcAft>
            <a:buNone/>
          </a:pPr>
          <a:endParaRPr lang="en-US" sz="2500" kern="1200" dirty="0"/>
        </a:p>
      </dsp:txBody>
      <dsp:txXfrm>
        <a:off x="0" y="0"/>
        <a:ext cx="5038344" cy="1071450"/>
      </dsp:txXfrm>
    </dsp:sp>
    <dsp:sp modelId="{B866267B-5F44-47F4-8E44-EABEEF7A4A86}">
      <dsp:nvSpPr>
        <dsp:cNvPr id="0" name=""/>
        <dsp:cNvSpPr/>
      </dsp:nvSpPr>
      <dsp:spPr>
        <a:xfrm>
          <a:off x="0" y="1071451"/>
          <a:ext cx="5038344"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982788-88F0-4299-8C6F-D327C543BA5C}">
      <dsp:nvSpPr>
        <dsp:cNvPr id="0" name=""/>
        <dsp:cNvSpPr/>
      </dsp:nvSpPr>
      <dsp:spPr>
        <a:xfrm>
          <a:off x="0" y="1071450"/>
          <a:ext cx="5038344" cy="107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Except for Appeal Applications/Corrected Applications</a:t>
          </a:r>
        </a:p>
      </dsp:txBody>
      <dsp:txXfrm>
        <a:off x="0" y="1071450"/>
        <a:ext cx="5038344" cy="1071450"/>
      </dsp:txXfrm>
    </dsp:sp>
    <dsp:sp modelId="{1EDD1F39-50C7-429E-89EA-21BAAE171EED}">
      <dsp:nvSpPr>
        <dsp:cNvPr id="0" name=""/>
        <dsp:cNvSpPr/>
      </dsp:nvSpPr>
      <dsp:spPr>
        <a:xfrm>
          <a:off x="0" y="2142902"/>
          <a:ext cx="5038344"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4F6E38-FEE2-49CA-B74D-74B07C0AFD76}">
      <dsp:nvSpPr>
        <dsp:cNvPr id="0" name=""/>
        <dsp:cNvSpPr/>
      </dsp:nvSpPr>
      <dsp:spPr>
        <a:xfrm>
          <a:off x="0" y="2142901"/>
          <a:ext cx="5038344" cy="107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Email  </a:t>
          </a:r>
        </a:p>
        <a:p>
          <a:pPr marL="0" lvl="0" indent="0" algn="l" defTabSz="1244600">
            <a:lnSpc>
              <a:spcPct val="90000"/>
            </a:lnSpc>
            <a:spcBef>
              <a:spcPct val="0"/>
            </a:spcBef>
            <a:spcAft>
              <a:spcPct val="35000"/>
            </a:spcAft>
            <a:buNone/>
          </a:pPr>
          <a:r>
            <a:rPr lang="en-US" sz="2800" kern="1200" dirty="0"/>
            <a:t>Response@ocgov.com</a:t>
          </a:r>
        </a:p>
      </dsp:txBody>
      <dsp:txXfrm>
        <a:off x="0" y="2142901"/>
        <a:ext cx="5038344" cy="1071450"/>
      </dsp:txXfrm>
    </dsp:sp>
    <dsp:sp modelId="{FA5B02F1-5684-4A1F-A10E-F70418E5ACAD}">
      <dsp:nvSpPr>
        <dsp:cNvPr id="0" name=""/>
        <dsp:cNvSpPr/>
      </dsp:nvSpPr>
      <dsp:spPr>
        <a:xfrm>
          <a:off x="0" y="3214352"/>
          <a:ext cx="503834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C0B904-012E-4FCB-82F1-09D68C2293AC}">
      <dsp:nvSpPr>
        <dsp:cNvPr id="0" name=""/>
        <dsp:cNvSpPr/>
      </dsp:nvSpPr>
      <dsp:spPr>
        <a:xfrm>
          <a:off x="0" y="3214352"/>
          <a:ext cx="5038344" cy="107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Fax Number</a:t>
          </a:r>
        </a:p>
        <a:p>
          <a:pPr marL="0" lvl="0" indent="0" algn="l" defTabSz="1244600">
            <a:lnSpc>
              <a:spcPct val="90000"/>
            </a:lnSpc>
            <a:spcBef>
              <a:spcPct val="0"/>
            </a:spcBef>
            <a:spcAft>
              <a:spcPct val="35000"/>
            </a:spcAft>
            <a:buNone/>
          </a:pPr>
          <a:r>
            <a:rPr lang="en-US" sz="2800" kern="1200" dirty="0"/>
            <a:t>714-560-4592</a:t>
          </a:r>
        </a:p>
      </dsp:txBody>
      <dsp:txXfrm>
        <a:off x="0" y="3214352"/>
        <a:ext cx="5038344" cy="10714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93CA6-2ECC-4C6A-97BB-86574B9AB41C}">
      <dsp:nvSpPr>
        <dsp:cNvPr id="0" name=""/>
        <dsp:cNvSpPr/>
      </dsp:nvSpPr>
      <dsp:spPr>
        <a:xfrm>
          <a:off x="862329" y="27243"/>
          <a:ext cx="3550910" cy="126185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898" tIns="320510" rIns="68898" bIns="320510" numCol="1" spcCol="1270" anchor="ctr" anchorCtr="0">
          <a:noAutofit/>
        </a:bodyPr>
        <a:lstStyle/>
        <a:p>
          <a:pPr marL="0" lvl="0" indent="0" algn="l" defTabSz="622300">
            <a:lnSpc>
              <a:spcPct val="90000"/>
            </a:lnSpc>
            <a:spcBef>
              <a:spcPct val="0"/>
            </a:spcBef>
            <a:spcAft>
              <a:spcPct val="35000"/>
            </a:spcAft>
            <a:buNone/>
          </a:pPr>
          <a:r>
            <a:rPr lang="en-US" sz="1400" kern="1200" dirty="0">
              <a:effectLst>
                <a:outerShdw blurRad="38100" dist="38100" dir="2700000" algn="tl">
                  <a:srgbClr val="000000">
                    <a:alpha val="43137"/>
                  </a:srgbClr>
                </a:outerShdw>
              </a:effectLst>
            </a:rPr>
            <a:t>Review Property Value Notice</a:t>
          </a:r>
        </a:p>
        <a:p>
          <a:pPr marL="0" lvl="0" indent="0" algn="l" defTabSz="622300">
            <a:lnSpc>
              <a:spcPct val="90000"/>
            </a:lnSpc>
            <a:spcBef>
              <a:spcPct val="0"/>
            </a:spcBef>
            <a:spcAft>
              <a:spcPct val="35000"/>
            </a:spcAft>
            <a:buNone/>
          </a:pPr>
          <a:r>
            <a:rPr lang="en-US" sz="1200" b="0" i="0" kern="1200" dirty="0"/>
            <a:t>The value of your property as determined by the County Assessor. </a:t>
          </a:r>
        </a:p>
        <a:p>
          <a:pPr marL="0" lvl="0" indent="0" algn="l" defTabSz="622300">
            <a:lnSpc>
              <a:spcPct val="90000"/>
            </a:lnSpc>
            <a:spcBef>
              <a:spcPct val="0"/>
            </a:spcBef>
            <a:spcAft>
              <a:spcPct val="35000"/>
            </a:spcAft>
            <a:buNone/>
          </a:pPr>
          <a:endParaRPr lang="en-US" sz="1200" kern="1200" dirty="0"/>
        </a:p>
      </dsp:txBody>
      <dsp:txXfrm>
        <a:off x="862329" y="27243"/>
        <a:ext cx="3550910" cy="1261850"/>
      </dsp:txXfrm>
    </dsp:sp>
    <dsp:sp modelId="{D78043E2-CB62-4DC1-899E-6ADD7621857A}">
      <dsp:nvSpPr>
        <dsp:cNvPr id="0" name=""/>
        <dsp:cNvSpPr/>
      </dsp:nvSpPr>
      <dsp:spPr>
        <a:xfrm>
          <a:off x="0" y="27470"/>
          <a:ext cx="887727" cy="1261850"/>
        </a:xfrm>
        <a:prstGeom prst="rect">
          <a:avLst/>
        </a:prstGeom>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5400000" scaled="1"/>
          <a:tileRect/>
        </a:gra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976" tIns="124643" rIns="46976" bIns="124643" numCol="1" spcCol="1270" anchor="ctr" anchorCtr="0">
          <a:noAutofit/>
        </a:bodyPr>
        <a:lstStyle/>
        <a:p>
          <a:pPr marL="0" lvl="0" indent="0" algn="ctr" defTabSz="755650">
            <a:lnSpc>
              <a:spcPct val="90000"/>
            </a:lnSpc>
            <a:spcBef>
              <a:spcPct val="0"/>
            </a:spcBef>
            <a:spcAft>
              <a:spcPct val="35000"/>
            </a:spcAft>
            <a:buNone/>
          </a:pPr>
          <a:r>
            <a:rPr lang="en-US" sz="1700" b="1" kern="1200" dirty="0"/>
            <a:t>Review</a:t>
          </a:r>
        </a:p>
      </dsp:txBody>
      <dsp:txXfrm>
        <a:off x="0" y="27470"/>
        <a:ext cx="887727" cy="1261850"/>
      </dsp:txXfrm>
    </dsp:sp>
    <dsp:sp modelId="{BFFF8D47-E0D6-482F-ADE8-2A67675D8631}">
      <dsp:nvSpPr>
        <dsp:cNvPr id="0" name=""/>
        <dsp:cNvSpPr/>
      </dsp:nvSpPr>
      <dsp:spPr>
        <a:xfrm>
          <a:off x="887727" y="1337876"/>
          <a:ext cx="3550910" cy="1261850"/>
        </a:xfrm>
        <a:prstGeom prst="rect">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898" tIns="320510" rIns="68898" bIns="320510" numCol="1" spcCol="1270" anchor="ctr" anchorCtr="0">
          <a:noAutofit/>
        </a:bodyPr>
        <a:lstStyle/>
        <a:p>
          <a:pPr marL="0" lvl="0" indent="0" algn="l" defTabSz="622300">
            <a:lnSpc>
              <a:spcPct val="90000"/>
            </a:lnSpc>
            <a:spcBef>
              <a:spcPct val="0"/>
            </a:spcBef>
            <a:spcAft>
              <a:spcPct val="35000"/>
            </a:spcAft>
            <a:buNone/>
          </a:pPr>
          <a:r>
            <a:rPr lang="en-US" sz="1400" kern="1200" dirty="0">
              <a:effectLst>
                <a:outerShdw blurRad="38100" dist="38100" dir="2700000" algn="tl">
                  <a:srgbClr val="000000">
                    <a:alpha val="43137"/>
                  </a:srgbClr>
                </a:outerShdw>
              </a:effectLst>
            </a:rPr>
            <a:t>Evaluation Date</a:t>
          </a:r>
        </a:p>
        <a:p>
          <a:pPr marL="0" lvl="0" indent="0" algn="l" defTabSz="622300">
            <a:lnSpc>
              <a:spcPct val="90000"/>
            </a:lnSpc>
            <a:spcBef>
              <a:spcPct val="0"/>
            </a:spcBef>
            <a:spcAft>
              <a:spcPct val="35000"/>
            </a:spcAft>
            <a:buNone/>
          </a:pPr>
          <a:r>
            <a:rPr lang="en-US" sz="1200" b="0" i="0" kern="1200" dirty="0"/>
            <a:t>As of January 1 of each year (referred to as the lien date), the Assessor, if warranted,  reviews the value of your property to ensure that it is at “taxable market value” or “proposition 13 compounded value” and makes any necessary adjustments. </a:t>
          </a:r>
          <a:endParaRPr lang="en-US" sz="1200" kern="1200" dirty="0"/>
        </a:p>
      </dsp:txBody>
      <dsp:txXfrm>
        <a:off x="887727" y="1337876"/>
        <a:ext cx="3550910" cy="1261850"/>
      </dsp:txXfrm>
    </dsp:sp>
    <dsp:sp modelId="{F76471DC-B435-42B7-8C2F-8191AE8DDE4A}">
      <dsp:nvSpPr>
        <dsp:cNvPr id="0" name=""/>
        <dsp:cNvSpPr/>
      </dsp:nvSpPr>
      <dsp:spPr>
        <a:xfrm>
          <a:off x="0" y="1337876"/>
          <a:ext cx="887727" cy="1261850"/>
        </a:xfrm>
        <a:prstGeom prst="rect">
          <a:avLst/>
        </a:prstGeom>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5400000" scaled="1"/>
          <a:tileRect/>
        </a:gra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976" tIns="124643" rIns="46976" bIns="124643" numCol="1" spcCol="1270" anchor="ctr" anchorCtr="0">
          <a:noAutofit/>
        </a:bodyPr>
        <a:lstStyle/>
        <a:p>
          <a:pPr marL="0" lvl="0" indent="0" algn="ctr" defTabSz="755650">
            <a:lnSpc>
              <a:spcPct val="90000"/>
            </a:lnSpc>
            <a:spcBef>
              <a:spcPct val="0"/>
            </a:spcBef>
            <a:spcAft>
              <a:spcPct val="35000"/>
            </a:spcAft>
            <a:buNone/>
          </a:pPr>
          <a:r>
            <a:rPr lang="en-US" sz="1700" b="1" kern="1200" dirty="0"/>
            <a:t>Date</a:t>
          </a:r>
        </a:p>
      </dsp:txBody>
      <dsp:txXfrm>
        <a:off x="0" y="1337876"/>
        <a:ext cx="887727" cy="1261850"/>
      </dsp:txXfrm>
    </dsp:sp>
    <dsp:sp modelId="{B0FCAAD6-E243-421E-B0EA-1927EA2BEF0D}">
      <dsp:nvSpPr>
        <dsp:cNvPr id="0" name=""/>
        <dsp:cNvSpPr/>
      </dsp:nvSpPr>
      <dsp:spPr>
        <a:xfrm>
          <a:off x="891195" y="2675753"/>
          <a:ext cx="3547442" cy="2303570"/>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830" tIns="320510" rIns="68830" bIns="320510" numCol="1" spcCol="1270" anchor="ctr" anchorCtr="0">
          <a:noAutofit/>
        </a:bodyPr>
        <a:lstStyle/>
        <a:p>
          <a:pPr marL="0" lvl="0" indent="0" algn="l" defTabSz="622300">
            <a:lnSpc>
              <a:spcPct val="90000"/>
            </a:lnSpc>
            <a:spcBef>
              <a:spcPct val="0"/>
            </a:spcBef>
            <a:spcAft>
              <a:spcPct val="35000"/>
            </a:spcAft>
            <a:buNone/>
          </a:pPr>
          <a:endParaRPr lang="en-US" sz="1400" kern="1200" dirty="0">
            <a:effectLst>
              <a:outerShdw blurRad="38100" dist="38100" dir="2700000" algn="tl">
                <a:srgbClr val="000000">
                  <a:alpha val="43137"/>
                </a:srgbClr>
              </a:outerShdw>
            </a:effectLst>
          </a:endParaRPr>
        </a:p>
        <a:p>
          <a:pPr marL="0" lvl="0" indent="0" algn="l" defTabSz="622300">
            <a:lnSpc>
              <a:spcPct val="90000"/>
            </a:lnSpc>
            <a:spcBef>
              <a:spcPct val="0"/>
            </a:spcBef>
            <a:spcAft>
              <a:spcPct val="35000"/>
            </a:spcAft>
            <a:buNone/>
          </a:pPr>
          <a:endParaRPr lang="en-US" sz="1400" kern="1200" dirty="0">
            <a:effectLst>
              <a:outerShdw blurRad="38100" dist="38100" dir="2700000" algn="tl">
                <a:srgbClr val="000000">
                  <a:alpha val="43137"/>
                </a:srgbClr>
              </a:outerShdw>
            </a:effectLst>
          </a:endParaRPr>
        </a:p>
        <a:p>
          <a:pPr marL="0" lvl="0" indent="0" algn="l" defTabSz="622300">
            <a:lnSpc>
              <a:spcPct val="90000"/>
            </a:lnSpc>
            <a:spcBef>
              <a:spcPct val="0"/>
            </a:spcBef>
            <a:spcAft>
              <a:spcPct val="35000"/>
            </a:spcAft>
            <a:buNone/>
          </a:pPr>
          <a:r>
            <a:rPr lang="en-US" sz="1400" kern="1200" dirty="0">
              <a:effectLst>
                <a:outerShdw blurRad="38100" dist="38100" dir="2700000" algn="tl">
                  <a:srgbClr val="000000">
                    <a:alpha val="43137"/>
                  </a:srgbClr>
                </a:outerShdw>
              </a:effectLst>
            </a:rPr>
            <a:t>Do not appeal your Property Value </a:t>
          </a:r>
        </a:p>
        <a:p>
          <a:pPr marL="0" lvl="0" indent="0" algn="l" defTabSz="533400">
            <a:lnSpc>
              <a:spcPct val="90000"/>
            </a:lnSpc>
            <a:spcBef>
              <a:spcPct val="0"/>
            </a:spcBef>
            <a:spcAft>
              <a:spcPct val="35000"/>
            </a:spcAft>
            <a:buNone/>
          </a:pPr>
          <a:r>
            <a:rPr lang="en-US" sz="1200" kern="1200" dirty="0"/>
            <a:t>If the assessed value is equal or less than what your property would easily sell for on the evaluation date.</a:t>
          </a:r>
        </a:p>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r>
            <a:rPr lang="en-US" sz="1400" kern="1200" dirty="0">
              <a:effectLst>
                <a:outerShdw blurRad="38100" dist="38100" dir="2700000" algn="tl">
                  <a:srgbClr val="000000">
                    <a:alpha val="43137"/>
                  </a:srgbClr>
                </a:outerShdw>
              </a:effectLst>
            </a:rPr>
            <a:t>Appeal your Property Value </a:t>
          </a:r>
          <a:endParaRPr lang="en-US" sz="1200" kern="1200" dirty="0"/>
        </a:p>
        <a:p>
          <a:pPr marL="0" lvl="0" indent="0" algn="l" defTabSz="533400">
            <a:lnSpc>
              <a:spcPct val="90000"/>
            </a:lnSpc>
            <a:spcBef>
              <a:spcPct val="0"/>
            </a:spcBef>
            <a:spcAft>
              <a:spcPct val="35000"/>
            </a:spcAft>
            <a:buNone/>
          </a:pPr>
          <a:r>
            <a:rPr lang="en-US" sz="1200" kern="1200" dirty="0"/>
            <a:t>If you feel that the assessed value of your property exceeds the market value of your property, you have the right to appeal the assessment. </a:t>
          </a:r>
        </a:p>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r>
            <a:rPr lang="en-US" sz="1200" kern="1200" dirty="0"/>
            <a:t> </a:t>
          </a:r>
        </a:p>
      </dsp:txBody>
      <dsp:txXfrm>
        <a:off x="891195" y="2675753"/>
        <a:ext cx="3547442" cy="2303570"/>
      </dsp:txXfrm>
    </dsp:sp>
    <dsp:sp modelId="{0E3B8406-7B78-4B49-BDA1-02CBF4F12CB1}">
      <dsp:nvSpPr>
        <dsp:cNvPr id="0" name=""/>
        <dsp:cNvSpPr/>
      </dsp:nvSpPr>
      <dsp:spPr>
        <a:xfrm>
          <a:off x="0" y="2801774"/>
          <a:ext cx="886860" cy="1743081"/>
        </a:xfrm>
        <a:prstGeom prst="rect">
          <a:avLst/>
        </a:prstGeom>
        <a:gradFill flip="none" rotWithShape="0">
          <a:gsLst>
            <a:gs pos="0">
              <a:schemeClr val="lt1">
                <a:hueOff val="0"/>
                <a:satOff val="0"/>
                <a:lumOff val="0"/>
                <a:shade val="30000"/>
                <a:satMod val="115000"/>
              </a:schemeClr>
            </a:gs>
            <a:gs pos="50000">
              <a:schemeClr val="lt1">
                <a:hueOff val="0"/>
                <a:satOff val="0"/>
                <a:lumOff val="0"/>
                <a:shade val="67500"/>
                <a:satMod val="115000"/>
              </a:schemeClr>
            </a:gs>
            <a:gs pos="100000">
              <a:schemeClr val="lt1">
                <a:hueOff val="0"/>
                <a:satOff val="0"/>
                <a:lumOff val="0"/>
                <a:shade val="100000"/>
                <a:satMod val="115000"/>
              </a:schemeClr>
            </a:gs>
          </a:gsLst>
          <a:lin ang="5400000" scaled="1"/>
          <a:tileRect/>
        </a:gra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930" tIns="124643" rIns="46930" bIns="124643"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prstClr val="black">
                  <a:hueOff val="0"/>
                  <a:satOff val="0"/>
                  <a:lumOff val="0"/>
                  <a:alphaOff val="0"/>
                </a:prstClr>
              </a:solidFill>
              <a:latin typeface="Calibri" panose="020F0502020204030204"/>
              <a:ea typeface="+mn-ea"/>
              <a:cs typeface="+mn-cs"/>
            </a:rPr>
            <a:t>Do Not   Appeal</a:t>
          </a:r>
        </a:p>
        <a:p>
          <a:pPr marL="0" lvl="0" indent="0" algn="ctr" defTabSz="755650">
            <a:lnSpc>
              <a:spcPct val="90000"/>
            </a:lnSpc>
            <a:spcBef>
              <a:spcPct val="0"/>
            </a:spcBef>
            <a:spcAft>
              <a:spcPct val="35000"/>
            </a:spcAft>
            <a:buNone/>
          </a:pPr>
          <a:endParaRPr lang="en-US" sz="1700" b="1" kern="1200" dirty="0">
            <a:solidFill>
              <a:prstClr val="black">
                <a:hueOff val="0"/>
                <a:satOff val="0"/>
                <a:lumOff val="0"/>
                <a:alphaOff val="0"/>
              </a:prstClr>
            </a:solidFill>
            <a:latin typeface="Calibri" panose="020F0502020204030204"/>
            <a:ea typeface="+mn-ea"/>
            <a:cs typeface="+mn-cs"/>
          </a:endParaRPr>
        </a:p>
        <a:p>
          <a:pPr marL="0" lvl="0" indent="0" algn="ctr" defTabSz="755650">
            <a:lnSpc>
              <a:spcPct val="90000"/>
            </a:lnSpc>
            <a:spcBef>
              <a:spcPct val="0"/>
            </a:spcBef>
            <a:spcAft>
              <a:spcPct val="35000"/>
            </a:spcAft>
            <a:buNone/>
          </a:pPr>
          <a:endParaRPr lang="en-US" sz="1700" b="1" kern="1200" dirty="0">
            <a:solidFill>
              <a:prstClr val="black">
                <a:hueOff val="0"/>
                <a:satOff val="0"/>
                <a:lumOff val="0"/>
                <a:alphaOff val="0"/>
              </a:prstClr>
            </a:solidFill>
            <a:latin typeface="Calibri" panose="020F0502020204030204"/>
            <a:ea typeface="+mn-ea"/>
            <a:cs typeface="+mn-cs"/>
          </a:endParaRPr>
        </a:p>
        <a:p>
          <a:pPr marL="0" lvl="0" indent="0" algn="ctr" defTabSz="755650">
            <a:lnSpc>
              <a:spcPct val="90000"/>
            </a:lnSpc>
            <a:spcBef>
              <a:spcPct val="0"/>
            </a:spcBef>
            <a:spcAft>
              <a:spcPct val="35000"/>
            </a:spcAft>
            <a:buNone/>
          </a:pPr>
          <a:r>
            <a:rPr lang="en-US" sz="1700" b="1" kern="1200" dirty="0">
              <a:solidFill>
                <a:prstClr val="black">
                  <a:hueOff val="0"/>
                  <a:satOff val="0"/>
                  <a:lumOff val="0"/>
                  <a:alphaOff val="0"/>
                </a:prstClr>
              </a:solidFill>
              <a:latin typeface="Calibri" panose="020F0502020204030204"/>
              <a:ea typeface="+mn-ea"/>
              <a:cs typeface="+mn-cs"/>
            </a:rPr>
            <a:t>Appeal</a:t>
          </a:r>
        </a:p>
      </dsp:txBody>
      <dsp:txXfrm>
        <a:off x="0" y="2801774"/>
        <a:ext cx="886860" cy="17430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59CE0-4751-4343-B887-8EAA59F8579E}">
      <dsp:nvSpPr>
        <dsp:cNvPr id="0" name=""/>
        <dsp:cNvSpPr/>
      </dsp:nvSpPr>
      <dsp:spPr>
        <a:xfrm>
          <a:off x="0" y="2061722"/>
          <a:ext cx="8178799" cy="2252250"/>
        </a:xfrm>
        <a:prstGeom prst="rect">
          <a:avLst/>
        </a:prstGeom>
        <a:solidFill>
          <a:schemeClr val="accent4">
            <a:lumMod val="20000"/>
            <a:lumOff val="80000"/>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4766" tIns="541528" rIns="634766"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Call (714) 834-2727 or write Assessor and ask for an Informal Review.</a:t>
          </a:r>
        </a:p>
        <a:p>
          <a:pPr marL="228600" lvl="1" indent="-228600" algn="l" defTabSz="1155700">
            <a:lnSpc>
              <a:spcPct val="90000"/>
            </a:lnSpc>
            <a:spcBef>
              <a:spcPct val="0"/>
            </a:spcBef>
            <a:spcAft>
              <a:spcPct val="15000"/>
            </a:spcAft>
            <a:buChar char="•"/>
          </a:pPr>
          <a:r>
            <a:rPr lang="en-US" sz="2600" kern="1200" dirty="0"/>
            <a:t>Request an informal review from January 1 through April 30 of each year.</a:t>
          </a:r>
        </a:p>
      </dsp:txBody>
      <dsp:txXfrm>
        <a:off x="0" y="2061722"/>
        <a:ext cx="8178799" cy="2252250"/>
      </dsp:txXfrm>
    </dsp:sp>
    <dsp:sp modelId="{4A7B918A-E7A9-471B-A01C-EFC5B1F6A3F1}">
      <dsp:nvSpPr>
        <dsp:cNvPr id="0" name=""/>
        <dsp:cNvSpPr/>
      </dsp:nvSpPr>
      <dsp:spPr>
        <a:xfrm>
          <a:off x="444720" y="0"/>
          <a:ext cx="5719568" cy="2365473"/>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6397" tIns="0" rIns="216397" bIns="0" numCol="1" spcCol="1270" anchor="ctr" anchorCtr="0">
          <a:noAutofit/>
        </a:bodyPr>
        <a:lstStyle/>
        <a:p>
          <a:pPr marL="0" lvl="0" indent="0" algn="l" defTabSz="1244600">
            <a:lnSpc>
              <a:spcPct val="90000"/>
            </a:lnSpc>
            <a:spcBef>
              <a:spcPct val="0"/>
            </a:spcBef>
            <a:spcAft>
              <a:spcPct val="35000"/>
            </a:spcAft>
            <a:buNone/>
          </a:pPr>
          <a:r>
            <a:rPr lang="en-US" sz="2800" b="1" i="1" kern="1200" dirty="0"/>
            <a:t>Request an “Informal Review” by the County Assessor</a:t>
          </a:r>
          <a:endParaRPr lang="en-US" sz="2800" kern="1200" dirty="0"/>
        </a:p>
      </dsp:txBody>
      <dsp:txXfrm>
        <a:off x="560193" y="115473"/>
        <a:ext cx="5488622" cy="21345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CCB86-E5AD-4CB8-9BA1-BF44C674D9F7}">
      <dsp:nvSpPr>
        <dsp:cNvPr id="0" name=""/>
        <dsp:cNvSpPr/>
      </dsp:nvSpPr>
      <dsp:spPr>
        <a:xfrm>
          <a:off x="-246974" y="516017"/>
          <a:ext cx="5611507" cy="4200104"/>
        </a:xfrm>
        <a:prstGeom prst="pie">
          <a:avLst>
            <a:gd name="adj1" fmla="val 16200000"/>
            <a:gd name="adj2" fmla="val 18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31750">
          <a:solidFill>
            <a:srgbClr val="FF9933"/>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Three (3) comparable sales</a:t>
          </a:r>
        </a:p>
      </dsp:txBody>
      <dsp:txXfrm>
        <a:off x="2803948" y="1291036"/>
        <a:ext cx="1903904" cy="1400034"/>
      </dsp:txXfrm>
    </dsp:sp>
    <dsp:sp modelId="{6E174659-E4E1-4F71-A06A-63B64C72ECD8}">
      <dsp:nvSpPr>
        <dsp:cNvPr id="0" name=""/>
        <dsp:cNvSpPr/>
      </dsp:nvSpPr>
      <dsp:spPr>
        <a:xfrm>
          <a:off x="207109" y="258579"/>
          <a:ext cx="4200104" cy="5200442"/>
        </a:xfrm>
        <a:prstGeom prst="pie">
          <a:avLst>
            <a:gd name="adj1" fmla="val 1800000"/>
            <a:gd name="adj2" fmla="val 90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28575">
          <a:solidFill>
            <a:schemeClr val="accent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dirty="0"/>
            <a:t>Similar to subject property</a:t>
          </a:r>
        </a:p>
      </dsp:txBody>
      <dsp:txXfrm>
        <a:off x="1357137" y="3539811"/>
        <a:ext cx="1900047" cy="1609660"/>
      </dsp:txXfrm>
    </dsp:sp>
    <dsp:sp modelId="{6B5A9DB0-F330-42B3-B592-57171597CE3C}">
      <dsp:nvSpPr>
        <dsp:cNvPr id="0" name=""/>
        <dsp:cNvSpPr/>
      </dsp:nvSpPr>
      <dsp:spPr>
        <a:xfrm>
          <a:off x="-532907" y="567938"/>
          <a:ext cx="4928234" cy="4200104"/>
        </a:xfrm>
        <a:prstGeom prst="pie">
          <a:avLst>
            <a:gd name="adj1" fmla="val 90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31750">
          <a:solidFill>
            <a:schemeClr val="accent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Must meet the </a:t>
          </a:r>
          <a:r>
            <a:rPr lang="en-US" sz="2800" b="1" kern="1200" dirty="0"/>
            <a:t>90 Day Rule</a:t>
          </a:r>
          <a:endParaRPr lang="en-US" sz="2800" kern="1200" dirty="0"/>
        </a:p>
      </dsp:txBody>
      <dsp:txXfrm>
        <a:off x="-4882" y="1392958"/>
        <a:ext cx="1672079" cy="14000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D39C0-335F-4C8D-AD7E-03805B4BB822}">
      <dsp:nvSpPr>
        <dsp:cNvPr id="0" name=""/>
        <dsp:cNvSpPr/>
      </dsp:nvSpPr>
      <dsp:spPr>
        <a:xfrm>
          <a:off x="0" y="1431"/>
          <a:ext cx="78867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733F5FD-BE49-4BBE-BF2F-9EC0925D852B}">
      <dsp:nvSpPr>
        <dsp:cNvPr id="0" name=""/>
        <dsp:cNvSpPr/>
      </dsp:nvSpPr>
      <dsp:spPr>
        <a:xfrm>
          <a:off x="0" y="1431"/>
          <a:ext cx="7886700" cy="1576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solidFill>
                <a:schemeClr val="bg1"/>
              </a:solidFill>
              <a:effectLst>
                <a:outerShdw blurRad="38100" dist="38100" dir="2700000" algn="tl">
                  <a:srgbClr val="000000">
                    <a:alpha val="43137"/>
                  </a:srgbClr>
                </a:outerShdw>
              </a:effectLst>
            </a:rPr>
            <a:t>Timely, Factual Evidence</a:t>
          </a:r>
        </a:p>
        <a:p>
          <a:pPr marL="0" lvl="0" indent="0" algn="l" defTabSz="1511300">
            <a:lnSpc>
              <a:spcPct val="90000"/>
            </a:lnSpc>
            <a:spcBef>
              <a:spcPct val="0"/>
            </a:spcBef>
            <a:spcAft>
              <a:spcPct val="35000"/>
            </a:spcAft>
            <a:buNone/>
          </a:pPr>
          <a:r>
            <a:rPr lang="en-US" sz="2900" kern="1200">
              <a:solidFill>
                <a:schemeClr val="bg1"/>
              </a:solidFill>
            </a:rPr>
            <a:t>     Comparable closed sales ONLY! No listings.</a:t>
          </a:r>
          <a:endParaRPr lang="en-US" sz="2900" kern="1200" dirty="0">
            <a:solidFill>
              <a:schemeClr val="bg1"/>
            </a:solidFill>
          </a:endParaRPr>
        </a:p>
      </dsp:txBody>
      <dsp:txXfrm>
        <a:off x="0" y="1431"/>
        <a:ext cx="7886700" cy="1576761"/>
      </dsp:txXfrm>
    </dsp:sp>
    <dsp:sp modelId="{F0FACFB3-05DD-40E9-8649-3A167632149E}">
      <dsp:nvSpPr>
        <dsp:cNvPr id="0" name=""/>
        <dsp:cNvSpPr/>
      </dsp:nvSpPr>
      <dsp:spPr>
        <a:xfrm>
          <a:off x="0" y="1578192"/>
          <a:ext cx="7886700" cy="0"/>
        </a:xfrm>
        <a:prstGeom prst="line">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CA8FF32-4A02-4E31-BFC9-7D0662BF5EAA}">
      <dsp:nvSpPr>
        <dsp:cNvPr id="0" name=""/>
        <dsp:cNvSpPr/>
      </dsp:nvSpPr>
      <dsp:spPr>
        <a:xfrm>
          <a:off x="0" y="1578192"/>
          <a:ext cx="7886700" cy="1359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solidFill>
                <a:schemeClr val="bg1"/>
              </a:solidFill>
              <a:effectLst>
                <a:outerShdw blurRad="38100" dist="38100" dir="2700000" algn="tl">
                  <a:srgbClr val="000000">
                    <a:alpha val="43137"/>
                  </a:srgbClr>
                </a:outerShdw>
              </a:effectLst>
            </a:rPr>
            <a:t>Copies to bring to the Hearing:</a:t>
          </a:r>
        </a:p>
        <a:p>
          <a:pPr marL="0" lvl="0" indent="0" algn="l" defTabSz="1555750">
            <a:lnSpc>
              <a:spcPct val="90000"/>
            </a:lnSpc>
            <a:spcBef>
              <a:spcPct val="0"/>
            </a:spcBef>
            <a:spcAft>
              <a:spcPct val="35000"/>
            </a:spcAft>
            <a:buNone/>
          </a:pPr>
          <a:r>
            <a:rPr lang="en-US" sz="3000" kern="1200" dirty="0">
              <a:solidFill>
                <a:schemeClr val="bg1"/>
              </a:solidFill>
            </a:rPr>
            <a:t>   Hearing Officer- 4 copies   or    Board- 6 copies</a:t>
          </a:r>
        </a:p>
        <a:p>
          <a:pPr marL="0" lvl="0" indent="0" algn="l" defTabSz="1555750">
            <a:lnSpc>
              <a:spcPct val="90000"/>
            </a:lnSpc>
            <a:spcBef>
              <a:spcPct val="0"/>
            </a:spcBef>
            <a:spcAft>
              <a:spcPct val="35000"/>
            </a:spcAft>
            <a:buNone/>
          </a:pPr>
          <a:endParaRPr lang="en-US" sz="3000" kern="1200" dirty="0">
            <a:solidFill>
              <a:schemeClr val="bg1"/>
            </a:solidFill>
          </a:endParaRPr>
        </a:p>
      </dsp:txBody>
      <dsp:txXfrm>
        <a:off x="0" y="1578192"/>
        <a:ext cx="7886700" cy="1359988"/>
      </dsp:txXfrm>
    </dsp:sp>
    <dsp:sp modelId="{0E47856D-1D60-4F50-B335-167FA8070CA6}">
      <dsp:nvSpPr>
        <dsp:cNvPr id="0" name=""/>
        <dsp:cNvSpPr/>
      </dsp:nvSpPr>
      <dsp:spPr>
        <a:xfrm>
          <a:off x="0" y="2938181"/>
          <a:ext cx="7886700" cy="0"/>
        </a:xfrm>
        <a:prstGeom prst="line">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FF8E6C6-5DC7-4DBB-A2BD-3506C55CBA72}">
      <dsp:nvSpPr>
        <dsp:cNvPr id="0" name=""/>
        <dsp:cNvSpPr/>
      </dsp:nvSpPr>
      <dsp:spPr>
        <a:xfrm>
          <a:off x="0" y="2938181"/>
          <a:ext cx="7886700" cy="1576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solidFill>
                <a:schemeClr val="bg1"/>
              </a:solidFill>
            </a:rPr>
            <a:t>   </a:t>
          </a:r>
          <a:endParaRPr lang="en-US" sz="4000" kern="1200" dirty="0"/>
        </a:p>
      </dsp:txBody>
      <dsp:txXfrm>
        <a:off x="0" y="2938181"/>
        <a:ext cx="7886700" cy="15767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366C9-4EDE-4D4C-BC29-4EA4892DC86E}">
      <dsp:nvSpPr>
        <dsp:cNvPr id="0" name=""/>
        <dsp:cNvSpPr/>
      </dsp:nvSpPr>
      <dsp:spPr>
        <a:xfrm>
          <a:off x="0" y="0"/>
          <a:ext cx="3482182" cy="14802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Download form from our website</a:t>
          </a:r>
        </a:p>
      </dsp:txBody>
      <dsp:txXfrm>
        <a:off x="72259" y="72259"/>
        <a:ext cx="3337664" cy="13357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4CB72-5C68-48EE-8A30-38050D864FD8}">
      <dsp:nvSpPr>
        <dsp:cNvPr id="0" name=""/>
        <dsp:cNvSpPr/>
      </dsp:nvSpPr>
      <dsp:spPr>
        <a:xfrm>
          <a:off x="803370" y="1255530"/>
          <a:ext cx="6111441" cy="270458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effectLst>
                <a:outerShdw blurRad="38100" dist="38100" dir="2700000" algn="tl">
                  <a:srgbClr val="000000">
                    <a:alpha val="43137"/>
                  </a:srgbClr>
                </a:outerShdw>
              </a:effectLst>
            </a:rPr>
            <a:t>Question: </a:t>
          </a:r>
        </a:p>
        <a:p>
          <a:pPr marL="0" lvl="0" indent="0" algn="ctr" defTabSz="1244600">
            <a:lnSpc>
              <a:spcPct val="90000"/>
            </a:lnSpc>
            <a:spcBef>
              <a:spcPct val="0"/>
            </a:spcBef>
            <a:spcAft>
              <a:spcPct val="35000"/>
            </a:spcAft>
            <a:buNone/>
          </a:pPr>
          <a:r>
            <a:rPr lang="en-US" sz="2800" kern="1200" dirty="0">
              <a:solidFill>
                <a:schemeClr val="tx1"/>
              </a:solidFill>
              <a:effectLst>
                <a:outerShdw blurRad="38100" dist="38100" dir="2700000" algn="tl">
                  <a:srgbClr val="000000">
                    <a:alpha val="43137"/>
                  </a:srgbClr>
                </a:outerShdw>
              </a:effectLst>
            </a:rPr>
            <a:t>What happens if I don’t attend my hearing? </a:t>
          </a:r>
        </a:p>
      </dsp:txBody>
      <dsp:txXfrm>
        <a:off x="803370" y="1255530"/>
        <a:ext cx="6111441" cy="2704589"/>
      </dsp:txXfrm>
    </dsp:sp>
    <dsp:sp modelId="{78C77FE3-8EA4-44E6-8E42-BEC5D41AFE2F}">
      <dsp:nvSpPr>
        <dsp:cNvPr id="0" name=""/>
        <dsp:cNvSpPr/>
      </dsp:nvSpPr>
      <dsp:spPr>
        <a:xfrm>
          <a:off x="3376380" y="3692028"/>
          <a:ext cx="5559389" cy="279573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Answer: </a:t>
          </a:r>
        </a:p>
        <a:p>
          <a:pPr marL="0" lvl="0" indent="0" algn="ctr" defTabSz="1244600">
            <a:lnSpc>
              <a:spcPct val="90000"/>
            </a:lnSpc>
            <a:spcBef>
              <a:spcPct val="0"/>
            </a:spcBef>
            <a:spcAft>
              <a:spcPct val="35000"/>
            </a:spcAft>
            <a:buNone/>
          </a:pPr>
          <a:r>
            <a:rPr lang="en-US" sz="2800" kern="1200" dirty="0">
              <a:solidFill>
                <a:schemeClr val="tx1"/>
              </a:solidFill>
            </a:rPr>
            <a:t>If you fail to appear at your hearing, your application will be </a:t>
          </a:r>
          <a:r>
            <a:rPr lang="en-US" sz="2800" u="sng" kern="1200" dirty="0">
              <a:solidFill>
                <a:schemeClr val="tx1"/>
              </a:solidFill>
            </a:rPr>
            <a:t>Denied</a:t>
          </a:r>
          <a:r>
            <a:rPr lang="en-US" sz="2800" kern="1200" dirty="0">
              <a:solidFill>
                <a:schemeClr val="tx1"/>
              </a:solidFill>
            </a:rPr>
            <a:t>.</a:t>
          </a:r>
        </a:p>
      </dsp:txBody>
      <dsp:txXfrm>
        <a:off x="3376380" y="3692028"/>
        <a:ext cx="5559389" cy="27957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4CB72-5C68-48EE-8A30-38050D864FD8}">
      <dsp:nvSpPr>
        <dsp:cNvPr id="0" name=""/>
        <dsp:cNvSpPr/>
      </dsp:nvSpPr>
      <dsp:spPr>
        <a:xfrm>
          <a:off x="0" y="1425649"/>
          <a:ext cx="7503812" cy="21935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effectLst>
                <a:outerShdw blurRad="38100" dist="38100" dir="2700000" algn="tl">
                  <a:srgbClr val="000000">
                    <a:alpha val="43137"/>
                  </a:srgbClr>
                </a:outerShdw>
              </a:effectLst>
            </a:rPr>
            <a:t>Question: </a:t>
          </a:r>
        </a:p>
        <a:p>
          <a:pPr marL="0" lvl="0" indent="0" algn="ctr" defTabSz="1244600">
            <a:lnSpc>
              <a:spcPct val="90000"/>
            </a:lnSpc>
            <a:spcBef>
              <a:spcPct val="0"/>
            </a:spcBef>
            <a:spcAft>
              <a:spcPct val="35000"/>
            </a:spcAft>
            <a:buNone/>
          </a:pPr>
          <a:r>
            <a:rPr lang="en-US" sz="2800" kern="1200" dirty="0">
              <a:solidFill>
                <a:schemeClr val="tx1"/>
              </a:solidFill>
              <a:effectLst>
                <a:outerShdw blurRad="38100" dist="38100" dir="2700000" algn="tl">
                  <a:srgbClr val="000000">
                    <a:alpha val="43137"/>
                  </a:srgbClr>
                </a:outerShdw>
              </a:effectLst>
            </a:rPr>
            <a:t>If I win, what </a:t>
          </a:r>
          <a:r>
            <a:rPr lang="en-US" sz="2800" b="0" kern="1200" dirty="0">
              <a:solidFill>
                <a:schemeClr val="tx1"/>
              </a:solidFill>
              <a:effectLst>
                <a:outerShdw blurRad="38100" dist="38100" dir="2700000" algn="tl">
                  <a:srgbClr val="000000">
                    <a:alpha val="43137"/>
                  </a:srgbClr>
                </a:outerShdw>
              </a:effectLst>
            </a:rPr>
            <a:t>happens</a:t>
          </a:r>
          <a:r>
            <a:rPr lang="en-US" sz="2800" kern="1200" dirty="0">
              <a:solidFill>
                <a:schemeClr val="tx1"/>
              </a:solidFill>
              <a:effectLst>
                <a:outerShdw blurRad="38100" dist="38100" dir="2700000" algn="tl">
                  <a:srgbClr val="000000">
                    <a:alpha val="43137"/>
                  </a:srgbClr>
                </a:outerShdw>
              </a:effectLst>
            </a:rPr>
            <a:t>? </a:t>
          </a:r>
        </a:p>
      </dsp:txBody>
      <dsp:txXfrm>
        <a:off x="0" y="1425649"/>
        <a:ext cx="7503812" cy="2193534"/>
      </dsp:txXfrm>
    </dsp:sp>
    <dsp:sp modelId="{D83CCEA1-F01D-4B9D-B4DA-B8ADCB2C8F16}">
      <dsp:nvSpPr>
        <dsp:cNvPr id="0" name=""/>
        <dsp:cNvSpPr/>
      </dsp:nvSpPr>
      <dsp:spPr>
        <a:xfrm>
          <a:off x="3195878" y="3528557"/>
          <a:ext cx="5633109" cy="2770964"/>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Answer: </a:t>
          </a:r>
        </a:p>
        <a:p>
          <a:pPr marL="0" lvl="0" indent="0" algn="ctr" defTabSz="1244600">
            <a:lnSpc>
              <a:spcPct val="90000"/>
            </a:lnSpc>
            <a:spcBef>
              <a:spcPct val="0"/>
            </a:spcBef>
            <a:spcAft>
              <a:spcPct val="35000"/>
            </a:spcAft>
            <a:buNone/>
          </a:pPr>
          <a:r>
            <a:rPr lang="en-US" sz="2800" kern="1200" dirty="0">
              <a:solidFill>
                <a:schemeClr val="tx1"/>
              </a:solidFill>
            </a:rPr>
            <a:t>You will receive a refund of overpayment of taxes with interest from the Auditor-Controller approximately 8 weeks after your hearing.</a:t>
          </a:r>
        </a:p>
      </dsp:txBody>
      <dsp:txXfrm>
        <a:off x="3195878" y="3528557"/>
        <a:ext cx="5633109" cy="27709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0A80D-0403-47FE-AF81-9DC61989B526}">
      <dsp:nvSpPr>
        <dsp:cNvPr id="0" name=""/>
        <dsp:cNvSpPr/>
      </dsp:nvSpPr>
      <dsp:spPr>
        <a:xfrm>
          <a:off x="0" y="27746"/>
          <a:ext cx="7886700" cy="8248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A legal document that summarizes the grounds for appeal raised in your application, sets forth the Board’s evaluation of those issues and arguments, and shows the basis  for the Board’s decision on your appeal. </a:t>
          </a:r>
        </a:p>
      </dsp:txBody>
      <dsp:txXfrm>
        <a:off x="40266" y="68012"/>
        <a:ext cx="7806168" cy="744318"/>
      </dsp:txXfrm>
    </dsp:sp>
    <dsp:sp modelId="{8EA11627-9952-4ED4-829B-AD96E3ABCBC7}">
      <dsp:nvSpPr>
        <dsp:cNvPr id="0" name=""/>
        <dsp:cNvSpPr/>
      </dsp:nvSpPr>
      <dsp:spPr>
        <a:xfrm>
          <a:off x="0" y="895796"/>
          <a:ext cx="7886700" cy="82485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Necessary only if you intend to challenge the Board’s decision in Superior Court.</a:t>
          </a:r>
        </a:p>
      </dsp:txBody>
      <dsp:txXfrm>
        <a:off x="40266" y="936062"/>
        <a:ext cx="7806168" cy="744318"/>
      </dsp:txXfrm>
    </dsp:sp>
    <dsp:sp modelId="{5A26259A-5739-45C2-A10A-C26357B4AB07}">
      <dsp:nvSpPr>
        <dsp:cNvPr id="0" name=""/>
        <dsp:cNvSpPr/>
      </dsp:nvSpPr>
      <dsp:spPr>
        <a:xfrm>
          <a:off x="0" y="1763846"/>
          <a:ext cx="7886700" cy="82485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Cannot be requested if using a Hearing Officer.</a:t>
          </a:r>
        </a:p>
      </dsp:txBody>
      <dsp:txXfrm>
        <a:off x="40266" y="1804112"/>
        <a:ext cx="7806168" cy="744318"/>
      </dsp:txXfrm>
    </dsp:sp>
    <dsp:sp modelId="{BF3B80CD-0852-4675-B83F-78609A6E5B34}">
      <dsp:nvSpPr>
        <dsp:cNvPr id="0" name=""/>
        <dsp:cNvSpPr/>
      </dsp:nvSpPr>
      <dsp:spPr>
        <a:xfrm>
          <a:off x="0" y="2631897"/>
          <a:ext cx="7886700" cy="824850"/>
        </a:xfrm>
        <a:prstGeom prst="roundRect">
          <a:avLst/>
        </a:prstGeom>
        <a:solidFill>
          <a:srgbClr val="5982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Must be paid prior to commencement of the hearing. The current fee is posted on our website</a:t>
          </a:r>
        </a:p>
      </dsp:txBody>
      <dsp:txXfrm>
        <a:off x="40266" y="2672163"/>
        <a:ext cx="7806168" cy="744318"/>
      </dsp:txXfrm>
    </dsp:sp>
    <dsp:sp modelId="{0E1750C2-95D5-4973-8AD4-064100DFD26F}">
      <dsp:nvSpPr>
        <dsp:cNvPr id="0" name=""/>
        <dsp:cNvSpPr/>
      </dsp:nvSpPr>
      <dsp:spPr>
        <a:xfrm>
          <a:off x="0" y="3499947"/>
          <a:ext cx="7886700" cy="82485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i="1" kern="1200" dirty="0">
              <a:solidFill>
                <a:schemeClr val="tx1"/>
              </a:solidFill>
            </a:rPr>
            <a:t>www.cob.ocgov.com/appeal-your-property-value/findings-facts-composite-rate</a:t>
          </a:r>
          <a:endParaRPr lang="en-US" sz="1500" kern="1200" dirty="0">
            <a:solidFill>
              <a:schemeClr val="tx1"/>
            </a:solidFill>
          </a:endParaRPr>
        </a:p>
      </dsp:txBody>
      <dsp:txXfrm>
        <a:off x="40266" y="3540213"/>
        <a:ext cx="7806168" cy="74431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B7ADEF2E-7E91-4D2A-B2E8-F6C5D130F365}" type="datetimeFigureOut">
              <a:rPr lang="en-US" smtClean="0"/>
              <a:t>03/13/2024</a:t>
            </a:fld>
            <a:endParaRPr lang="en-US" dirty="0"/>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3AF96B7-1D7B-457E-99A4-81FB2093F97F}" type="slidenum">
              <a:rPr lang="en-US" smtClean="0"/>
              <a:t>‹#›</a:t>
            </a:fld>
            <a:endParaRPr lang="en-US" dirty="0"/>
          </a:p>
        </p:txBody>
      </p:sp>
    </p:spTree>
    <p:extLst>
      <p:ext uri="{BB962C8B-B14F-4D97-AF65-F5344CB8AC3E}">
        <p14:creationId xmlns:p14="http://schemas.microsoft.com/office/powerpoint/2010/main" val="21854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AF96B7-1D7B-457E-99A4-81FB2093F97F}" type="slidenum">
              <a:rPr lang="en-US" smtClean="0"/>
              <a:t>1</a:t>
            </a:fld>
            <a:endParaRPr lang="en-US" dirty="0"/>
          </a:p>
        </p:txBody>
      </p:sp>
    </p:spTree>
    <p:extLst>
      <p:ext uri="{BB962C8B-B14F-4D97-AF65-F5344CB8AC3E}">
        <p14:creationId xmlns:p14="http://schemas.microsoft.com/office/powerpoint/2010/main" val="3547582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FOF rate is established using the County Wide Cost Allocation Plan , which is approved by the CA State Controller. Visit their site for more information. </a:t>
            </a:r>
            <a:endParaRPr lang="en-US" dirty="0"/>
          </a:p>
        </p:txBody>
      </p:sp>
      <p:sp>
        <p:nvSpPr>
          <p:cNvPr id="4" name="Slide Number Placeholder 3"/>
          <p:cNvSpPr>
            <a:spLocks noGrp="1"/>
          </p:cNvSpPr>
          <p:nvPr>
            <p:ph type="sldNum" sz="quarter" idx="5"/>
          </p:nvPr>
        </p:nvSpPr>
        <p:spPr/>
        <p:txBody>
          <a:bodyPr/>
          <a:lstStyle/>
          <a:p>
            <a:fld id="{13AF96B7-1D7B-457E-99A4-81FB2093F97F}" type="slidenum">
              <a:rPr lang="en-US" smtClean="0"/>
              <a:t>38</a:t>
            </a:fld>
            <a:endParaRPr lang="en-US" dirty="0"/>
          </a:p>
        </p:txBody>
      </p:sp>
    </p:spTree>
    <p:extLst>
      <p:ext uri="{BB962C8B-B14F-4D97-AF65-F5344CB8AC3E}">
        <p14:creationId xmlns:p14="http://schemas.microsoft.com/office/powerpoint/2010/main" val="2860428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cs typeface="Arial" panose="020B0604020202020204" pitchFamily="34" charset="0"/>
              </a:defRPr>
            </a:lvl1pPr>
            <a:lvl2pPr marL="772946" indent="-297287">
              <a:defRPr>
                <a:solidFill>
                  <a:schemeClr val="tx1"/>
                </a:solidFill>
                <a:latin typeface="Garamond" panose="02020404030301010803" pitchFamily="18" charset="0"/>
                <a:cs typeface="Arial" panose="020B0604020202020204" pitchFamily="34" charset="0"/>
              </a:defRPr>
            </a:lvl2pPr>
            <a:lvl3pPr marL="1189148" indent="-237829">
              <a:defRPr>
                <a:solidFill>
                  <a:schemeClr val="tx1"/>
                </a:solidFill>
                <a:latin typeface="Garamond" panose="02020404030301010803" pitchFamily="18" charset="0"/>
                <a:cs typeface="Arial" panose="020B0604020202020204" pitchFamily="34" charset="0"/>
              </a:defRPr>
            </a:lvl3pPr>
            <a:lvl4pPr marL="1664808" indent="-237829">
              <a:defRPr>
                <a:solidFill>
                  <a:schemeClr val="tx1"/>
                </a:solidFill>
                <a:latin typeface="Garamond" panose="02020404030301010803" pitchFamily="18" charset="0"/>
                <a:cs typeface="Arial" panose="020B0604020202020204" pitchFamily="34" charset="0"/>
              </a:defRPr>
            </a:lvl4pPr>
            <a:lvl5pPr marL="2140466" indent="-237829">
              <a:defRPr>
                <a:solidFill>
                  <a:schemeClr val="tx1"/>
                </a:solidFill>
                <a:latin typeface="Garamond" panose="02020404030301010803" pitchFamily="18" charset="0"/>
                <a:cs typeface="Arial" panose="020B0604020202020204" pitchFamily="34" charset="0"/>
              </a:defRPr>
            </a:lvl5pPr>
            <a:lvl6pPr marL="2616125" indent="-237829"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3091784" indent="-237829"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567444" indent="-237829"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4043103" indent="-237829"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3329E90-B961-4216-B803-CE0D5D28BC69}"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491" name="Rectangle 7"/>
          <p:cNvSpPr txBox="1">
            <a:spLocks noGrp="1" noChangeArrowheads="1"/>
          </p:cNvSpPr>
          <p:nvPr/>
        </p:nvSpPr>
        <p:spPr bwMode="auto">
          <a:xfrm>
            <a:off x="4168322" y="9157842"/>
            <a:ext cx="3187344" cy="48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93" tIns="48546" rIns="97093" bIns="48546" anchor="b"/>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038A8F6-8DDE-437E-A55B-E023C173F468}"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xfrm>
            <a:off x="980979" y="4578099"/>
            <a:ext cx="5393710" cy="4338098"/>
          </a:xfrm>
          <a:noFill/>
        </p:spPr>
        <p:txBody>
          <a:bodyPr/>
          <a:lstStyle/>
          <a:p>
            <a:pPr eaLnBrk="1" hangingPunct="1">
              <a:buFontTx/>
              <a:buChar char="•"/>
            </a:pPr>
            <a:r>
              <a:rPr lang="en-US" altLang="en-US" sz="1600" dirty="0">
                <a:latin typeface="Arial" panose="020B0604020202020204" pitchFamily="34" charset="0"/>
                <a:cs typeface="Arial" panose="020B0604020202020204" pitchFamily="34" charset="0"/>
              </a:rPr>
              <a:t>BOS is County’s Board of Equalization</a:t>
            </a:r>
          </a:p>
          <a:p>
            <a:pPr eaLnBrk="1" hangingPunct="1">
              <a:buFontTx/>
              <a:buChar char="•"/>
            </a:pPr>
            <a:r>
              <a:rPr lang="en-US" altLang="en-US" sz="1600" dirty="0">
                <a:latin typeface="Arial" panose="020B0604020202020204" pitchFamily="34" charset="0"/>
                <a:cs typeface="Arial" panose="020B0604020202020204" pitchFamily="34" charset="0"/>
              </a:rPr>
              <a:t>Appoints members to 5 boards and 5 hearing officer positions</a:t>
            </a:r>
          </a:p>
          <a:p>
            <a:pPr eaLnBrk="1" hangingPunct="1">
              <a:buFontTx/>
              <a:buChar char="•"/>
            </a:pPr>
            <a:r>
              <a:rPr lang="en-US" altLang="en-US" sz="1600" dirty="0">
                <a:latin typeface="Arial" panose="020B0604020202020204" pitchFamily="34" charset="0"/>
                <a:cs typeface="Arial" panose="020B0604020202020204" pitchFamily="34" charset="0"/>
              </a:rPr>
              <a:t>Quazi-judicial Hearings, Board sits as a judge  </a:t>
            </a:r>
          </a:p>
          <a:p>
            <a:pPr eaLnBrk="1" hangingPunct="1">
              <a:buFontTx/>
              <a:buChar char="•"/>
            </a:pPr>
            <a:r>
              <a:rPr lang="en-US" altLang="en-US" sz="1600" dirty="0">
                <a:latin typeface="Arial" panose="020B0604020202020204" pitchFamily="34" charset="0"/>
                <a:cs typeface="Arial" panose="020B0604020202020204" pitchFamily="34" charset="0"/>
              </a:rPr>
              <a:t>Assessor and Taxpayer present evidence under oath</a:t>
            </a:r>
          </a:p>
          <a:p>
            <a:pPr eaLnBrk="1" hangingPunct="1">
              <a:buFontTx/>
              <a:buChar char="•"/>
            </a:pPr>
            <a:r>
              <a:rPr lang="en-US" altLang="en-US" sz="1600" dirty="0">
                <a:latin typeface="Arial" panose="020B0604020202020204" pitchFamily="34" charset="0"/>
                <a:cs typeface="Arial" panose="020B0604020202020204" pitchFamily="34" charset="0"/>
              </a:rPr>
              <a:t>COB provides staff support</a:t>
            </a:r>
          </a:p>
          <a:p>
            <a:pPr eaLnBrk="1" hangingPunct="1">
              <a:buFontTx/>
              <a:buChar char="•"/>
            </a:pPr>
            <a:r>
              <a:rPr lang="en-US" altLang="en-US" sz="1600" dirty="0">
                <a:latin typeface="Arial" panose="020B0604020202020204" pitchFamily="34" charset="0"/>
                <a:cs typeface="Arial" panose="020B0604020202020204" pitchFamily="34" charset="0"/>
              </a:rPr>
              <a:t>Aud-Cont. calculates tax due or refund</a:t>
            </a:r>
          </a:p>
          <a:p>
            <a:pPr eaLnBrk="1" hangingPunct="1">
              <a:buFontTx/>
              <a:buChar char="•"/>
            </a:pPr>
            <a:r>
              <a:rPr lang="en-US" altLang="en-US" sz="1600" dirty="0">
                <a:latin typeface="Arial" panose="020B0604020202020204" pitchFamily="34" charset="0"/>
                <a:cs typeface="Arial" panose="020B0604020202020204" pitchFamily="34" charset="0"/>
              </a:rPr>
              <a:t>Tax Coll. Collects tax</a:t>
            </a:r>
          </a:p>
        </p:txBody>
      </p:sp>
    </p:spTree>
    <p:extLst>
      <p:ext uri="{BB962C8B-B14F-4D97-AF65-F5344CB8AC3E}">
        <p14:creationId xmlns:p14="http://schemas.microsoft.com/office/powerpoint/2010/main" val="2366338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Board 3 located  inside this building.</a:t>
            </a:r>
          </a:p>
        </p:txBody>
      </p:sp>
      <p:sp>
        <p:nvSpPr>
          <p:cNvPr id="4" name="Slide Number Placeholder 3"/>
          <p:cNvSpPr>
            <a:spLocks noGrp="1"/>
          </p:cNvSpPr>
          <p:nvPr>
            <p:ph type="sldNum" sz="quarter" idx="5"/>
          </p:nvPr>
        </p:nvSpPr>
        <p:spPr/>
        <p:txBody>
          <a:bodyPr/>
          <a:lstStyle/>
          <a:p>
            <a:fld id="{13AF96B7-1D7B-457E-99A4-81FB2093F97F}" type="slidenum">
              <a:rPr lang="en-US" smtClean="0"/>
              <a:t>10</a:t>
            </a:fld>
            <a:endParaRPr lang="en-US" dirty="0"/>
          </a:p>
        </p:txBody>
      </p:sp>
    </p:spTree>
    <p:extLst>
      <p:ext uri="{BB962C8B-B14F-4D97-AF65-F5344CB8AC3E}">
        <p14:creationId xmlns:p14="http://schemas.microsoft.com/office/powerpoint/2010/main" val="4232379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AF96B7-1D7B-457E-99A4-81FB2093F97F}" type="slidenum">
              <a:rPr lang="en-US" smtClean="0"/>
              <a:t>19</a:t>
            </a:fld>
            <a:endParaRPr lang="en-US" dirty="0"/>
          </a:p>
        </p:txBody>
      </p:sp>
    </p:spTree>
    <p:extLst>
      <p:ext uri="{BB962C8B-B14F-4D97-AF65-F5344CB8AC3E}">
        <p14:creationId xmlns:p14="http://schemas.microsoft.com/office/powerpoint/2010/main" val="3530095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Assessors’ comps not as current as Realtor’s MLS data</a:t>
            </a:r>
          </a:p>
        </p:txBody>
      </p:sp>
      <p:sp>
        <p:nvSpPr>
          <p:cNvPr id="4" name="Slide Number Placeholder 3"/>
          <p:cNvSpPr>
            <a:spLocks noGrp="1"/>
          </p:cNvSpPr>
          <p:nvPr>
            <p:ph type="sldNum" sz="quarter" idx="5"/>
          </p:nvPr>
        </p:nvSpPr>
        <p:spPr/>
        <p:txBody>
          <a:bodyPr/>
          <a:lstStyle/>
          <a:p>
            <a:fld id="{13AF96B7-1D7B-457E-99A4-81FB2093F97F}" type="slidenum">
              <a:rPr lang="en-US" smtClean="0"/>
              <a:t>20</a:t>
            </a:fld>
            <a:endParaRPr lang="en-US" dirty="0"/>
          </a:p>
        </p:txBody>
      </p:sp>
    </p:spTree>
    <p:extLst>
      <p:ext uri="{BB962C8B-B14F-4D97-AF65-F5344CB8AC3E}">
        <p14:creationId xmlns:p14="http://schemas.microsoft.com/office/powerpoint/2010/main" val="279436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t>RESTRICTIONS only apply to how many days FORWARD in time your evidence can be from. </a:t>
            </a:r>
          </a:p>
          <a:p>
            <a:pPr lvl="0"/>
            <a:r>
              <a:rPr lang="en-US" sz="1200" dirty="0"/>
              <a:t>Decline in value- effective date Jan 1 of the year appeal filed or completion date of new construction or close of escrow date-90 days. </a:t>
            </a:r>
          </a:p>
          <a:p>
            <a:endParaRPr lang="en-US" dirty="0"/>
          </a:p>
        </p:txBody>
      </p:sp>
      <p:sp>
        <p:nvSpPr>
          <p:cNvPr id="4" name="Slide Number Placeholder 3"/>
          <p:cNvSpPr>
            <a:spLocks noGrp="1"/>
          </p:cNvSpPr>
          <p:nvPr>
            <p:ph type="sldNum" sz="quarter" idx="5"/>
          </p:nvPr>
        </p:nvSpPr>
        <p:spPr/>
        <p:txBody>
          <a:bodyPr/>
          <a:lstStyle/>
          <a:p>
            <a:fld id="{13AF96B7-1D7B-457E-99A4-81FB2093F97F}" type="slidenum">
              <a:rPr lang="en-US" smtClean="0"/>
              <a:t>26</a:t>
            </a:fld>
            <a:endParaRPr lang="en-US" dirty="0"/>
          </a:p>
        </p:txBody>
      </p:sp>
    </p:spTree>
    <p:extLst>
      <p:ext uri="{BB962C8B-B14F-4D97-AF65-F5344CB8AC3E}">
        <p14:creationId xmlns:p14="http://schemas.microsoft.com/office/powerpoint/2010/main" val="1347716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AF96B7-1D7B-457E-99A4-81FB2093F97F}" type="slidenum">
              <a:rPr lang="en-US" smtClean="0"/>
              <a:t>28</a:t>
            </a:fld>
            <a:endParaRPr lang="en-US" dirty="0"/>
          </a:p>
        </p:txBody>
      </p:sp>
    </p:spTree>
    <p:extLst>
      <p:ext uri="{BB962C8B-B14F-4D97-AF65-F5344CB8AC3E}">
        <p14:creationId xmlns:p14="http://schemas.microsoft.com/office/powerpoint/2010/main" val="1498211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sign, date, and mail, fax, or email.</a:t>
            </a:r>
          </a:p>
        </p:txBody>
      </p:sp>
      <p:sp>
        <p:nvSpPr>
          <p:cNvPr id="4" name="Slide Number Placeholder 3"/>
          <p:cNvSpPr>
            <a:spLocks noGrp="1"/>
          </p:cNvSpPr>
          <p:nvPr>
            <p:ph type="sldNum" sz="quarter" idx="5"/>
          </p:nvPr>
        </p:nvSpPr>
        <p:spPr/>
        <p:txBody>
          <a:bodyPr/>
          <a:lstStyle/>
          <a:p>
            <a:fld id="{13AF96B7-1D7B-457E-99A4-81FB2093F97F}" type="slidenum">
              <a:rPr lang="en-US" smtClean="0"/>
              <a:t>34</a:t>
            </a:fld>
            <a:endParaRPr lang="en-US" dirty="0"/>
          </a:p>
        </p:txBody>
      </p:sp>
    </p:spTree>
    <p:extLst>
      <p:ext uri="{BB962C8B-B14F-4D97-AF65-F5344CB8AC3E}">
        <p14:creationId xmlns:p14="http://schemas.microsoft.com/office/powerpoint/2010/main" val="2807358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AF96B7-1D7B-457E-99A4-81FB2093F97F}" type="slidenum">
              <a:rPr lang="en-US" smtClean="0"/>
              <a:t>37</a:t>
            </a:fld>
            <a:endParaRPr lang="en-US" dirty="0"/>
          </a:p>
        </p:txBody>
      </p:sp>
    </p:spTree>
    <p:extLst>
      <p:ext uri="{BB962C8B-B14F-4D97-AF65-F5344CB8AC3E}">
        <p14:creationId xmlns:p14="http://schemas.microsoft.com/office/powerpoint/2010/main" val="39556082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8200" y="2487049"/>
            <a:ext cx="7772400" cy="815381"/>
          </a:xfrm>
        </p:spPr>
        <p:txBody>
          <a:bodyPr anchor="b">
            <a:noAutofit/>
          </a:bodyPr>
          <a:lstStyle>
            <a:lvl1pPr algn="ctr">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3513600"/>
            <a:ext cx="6858000" cy="2671200"/>
          </a:xfrm>
        </p:spPr>
        <p:txBody>
          <a:bodyPr/>
          <a:lstStyle>
            <a:lvl1pPr marL="0" indent="0" algn="ctr">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F6E22E41-E6E9-4062-9E89-B53A279A07CC}" type="slidenum">
              <a:rPr lang="en-US" smtClean="0"/>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923" y="6248603"/>
            <a:ext cx="2259077" cy="490719"/>
          </a:xfrm>
          <a:prstGeom prst="rect">
            <a:avLst/>
          </a:prstGeom>
        </p:spPr>
      </p:pic>
    </p:spTree>
    <p:extLst>
      <p:ext uri="{BB962C8B-B14F-4D97-AF65-F5344CB8AC3E}">
        <p14:creationId xmlns:p14="http://schemas.microsoft.com/office/powerpoint/2010/main" val="1641083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a:t>CEO Communications</a:t>
            </a:r>
          </a:p>
        </p:txBody>
      </p:sp>
      <p:sp>
        <p:nvSpPr>
          <p:cNvPr id="6" name="Slide Number Placeholder 5"/>
          <p:cNvSpPr>
            <a:spLocks noGrp="1"/>
          </p:cNvSpPr>
          <p:nvPr>
            <p:ph type="sldNum" sz="quarter" idx="12"/>
          </p:nvPr>
        </p:nvSpPr>
        <p:spPr/>
        <p:txBody>
          <a:bodyPr/>
          <a:lstStyle/>
          <a:p>
            <a:fld id="{F6E22E41-E6E9-4062-9E89-B53A279A07CC}" type="slidenum">
              <a:rPr lang="en-US" smtClean="0"/>
              <a:t>‹#›</a:t>
            </a:fld>
            <a:endParaRPr lang="en-US" dirty="0"/>
          </a:p>
        </p:txBody>
      </p:sp>
    </p:spTree>
    <p:extLst>
      <p:ext uri="{BB962C8B-B14F-4D97-AF65-F5344CB8AC3E}">
        <p14:creationId xmlns:p14="http://schemas.microsoft.com/office/powerpoint/2010/main" val="1867546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3"/>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a:t>CEO Communications</a:t>
            </a:r>
          </a:p>
        </p:txBody>
      </p:sp>
      <p:sp>
        <p:nvSpPr>
          <p:cNvPr id="7" name="Slide Number Placeholder 6"/>
          <p:cNvSpPr>
            <a:spLocks noGrp="1"/>
          </p:cNvSpPr>
          <p:nvPr>
            <p:ph type="sldNum" sz="quarter" idx="12"/>
          </p:nvPr>
        </p:nvSpPr>
        <p:spPr/>
        <p:txBody>
          <a:bodyPr/>
          <a:lstStyle/>
          <a:p>
            <a:fld id="{F6E22E41-E6E9-4062-9E89-B53A279A07CC}" type="slidenum">
              <a:rPr lang="en-US" smtClean="0"/>
              <a:t>‹#›</a:t>
            </a:fld>
            <a:endParaRPr lang="en-US" dirty="0"/>
          </a:p>
        </p:txBody>
      </p:sp>
    </p:spTree>
    <p:extLst>
      <p:ext uri="{BB962C8B-B14F-4D97-AF65-F5344CB8AC3E}">
        <p14:creationId xmlns:p14="http://schemas.microsoft.com/office/powerpoint/2010/main" val="1026220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514475"/>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514475"/>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3"/>
            <a:ext cx="2057400"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r>
              <a:rPr lang="en-US" dirty="0"/>
              <a:t>CEO Communications</a:t>
            </a:r>
          </a:p>
        </p:txBody>
      </p:sp>
      <p:sp>
        <p:nvSpPr>
          <p:cNvPr id="9" name="Slide Number Placeholder 8"/>
          <p:cNvSpPr>
            <a:spLocks noGrp="1"/>
          </p:cNvSpPr>
          <p:nvPr>
            <p:ph type="sldNum" sz="quarter" idx="12"/>
          </p:nvPr>
        </p:nvSpPr>
        <p:spPr/>
        <p:txBody>
          <a:bodyPr/>
          <a:lstStyle/>
          <a:p>
            <a:fld id="{F6E22E41-E6E9-4062-9E89-B53A279A07CC}" type="slidenum">
              <a:rPr lang="en-US" smtClean="0"/>
              <a:t>‹#›</a:t>
            </a:fld>
            <a:endParaRPr lang="en-US" dirty="0"/>
          </a:p>
        </p:txBody>
      </p:sp>
      <p:sp>
        <p:nvSpPr>
          <p:cNvPr id="10" name="Title 1"/>
          <p:cNvSpPr>
            <a:spLocks noGrp="1"/>
          </p:cNvSpPr>
          <p:nvPr>
            <p:ph type="title"/>
          </p:nvPr>
        </p:nvSpPr>
        <p:spPr>
          <a:xfrm>
            <a:off x="547200" y="170728"/>
            <a:ext cx="6117750" cy="794203"/>
          </a:xfrm>
        </p:spPr>
        <p:txBody>
          <a:bodyPr/>
          <a:lstStyle/>
          <a:p>
            <a:r>
              <a:rPr lang="en-US" dirty="0"/>
              <a:t>Click to edit Master title style</a:t>
            </a:r>
          </a:p>
        </p:txBody>
      </p:sp>
    </p:spTree>
    <p:extLst>
      <p:ext uri="{BB962C8B-B14F-4D97-AF65-F5344CB8AC3E}">
        <p14:creationId xmlns:p14="http://schemas.microsoft.com/office/powerpoint/2010/main" val="503023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3"/>
            <a:ext cx="20574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r>
              <a:rPr lang="en-US" dirty="0"/>
              <a:t>CEO Communications</a:t>
            </a:r>
          </a:p>
        </p:txBody>
      </p:sp>
      <p:sp>
        <p:nvSpPr>
          <p:cNvPr id="5" name="Slide Number Placeholder 4"/>
          <p:cNvSpPr>
            <a:spLocks noGrp="1"/>
          </p:cNvSpPr>
          <p:nvPr>
            <p:ph type="sldNum" sz="quarter" idx="12"/>
          </p:nvPr>
        </p:nvSpPr>
        <p:spPr/>
        <p:txBody>
          <a:bodyPr/>
          <a:lstStyle/>
          <a:p>
            <a:fld id="{F6E22E41-E6E9-4062-9E89-B53A279A07CC}" type="slidenum">
              <a:rPr lang="en-US" smtClean="0"/>
              <a:t>‹#›</a:t>
            </a:fld>
            <a:endParaRPr lang="en-US" dirty="0"/>
          </a:p>
        </p:txBody>
      </p:sp>
    </p:spTree>
    <p:extLst>
      <p:ext uri="{BB962C8B-B14F-4D97-AF65-F5344CB8AC3E}">
        <p14:creationId xmlns:p14="http://schemas.microsoft.com/office/powerpoint/2010/main" val="101526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1785600"/>
            <a:ext cx="2949178" cy="1152000"/>
          </a:xfrm>
        </p:spPr>
        <p:txBody>
          <a:bodyPr anchor="b"/>
          <a:lstStyle>
            <a:lvl1pPr>
              <a:defRPr sz="2400">
                <a:solidFill>
                  <a:schemeClr val="bg1"/>
                </a:solidFill>
              </a:defRPr>
            </a:lvl1pPr>
          </a:lstStyle>
          <a:p>
            <a:r>
              <a:rPr lang="en-US" dirty="0"/>
              <a:t>Click to edit Master title style</a:t>
            </a:r>
          </a:p>
        </p:txBody>
      </p:sp>
      <p:sp>
        <p:nvSpPr>
          <p:cNvPr id="3" name="Picture Placeholder 2"/>
          <p:cNvSpPr>
            <a:spLocks noGrp="1" noChangeAspect="1"/>
          </p:cNvSpPr>
          <p:nvPr>
            <p:ph type="pic" idx="1"/>
          </p:nvPr>
        </p:nvSpPr>
        <p:spPr>
          <a:xfrm>
            <a:off x="3887391" y="1785602"/>
            <a:ext cx="4629150" cy="407545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2937600"/>
            <a:ext cx="2949178" cy="29313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a:t>CEO Communications</a:t>
            </a:r>
          </a:p>
        </p:txBody>
      </p:sp>
      <p:sp>
        <p:nvSpPr>
          <p:cNvPr id="7" name="Slide Number Placeholder 6"/>
          <p:cNvSpPr>
            <a:spLocks noGrp="1"/>
          </p:cNvSpPr>
          <p:nvPr>
            <p:ph type="sldNum" sz="quarter" idx="12"/>
          </p:nvPr>
        </p:nvSpPr>
        <p:spPr/>
        <p:txBody>
          <a:bodyPr/>
          <a:lstStyle/>
          <a:p>
            <a:fld id="{F6E22E41-E6E9-4062-9E89-B53A279A07CC}" type="slidenum">
              <a:rPr lang="en-US" smtClean="0"/>
              <a:t>‹#›</a:t>
            </a:fld>
            <a:endParaRPr lang="en-US" dirty="0"/>
          </a:p>
        </p:txBody>
      </p:sp>
    </p:spTree>
    <p:extLst>
      <p:ext uri="{BB962C8B-B14F-4D97-AF65-F5344CB8AC3E}">
        <p14:creationId xmlns:p14="http://schemas.microsoft.com/office/powerpoint/2010/main" val="2041124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a:t>CEO Communications</a:t>
            </a:r>
          </a:p>
        </p:txBody>
      </p:sp>
      <p:sp>
        <p:nvSpPr>
          <p:cNvPr id="6" name="Slide Number Placeholder 5"/>
          <p:cNvSpPr>
            <a:spLocks noGrp="1"/>
          </p:cNvSpPr>
          <p:nvPr>
            <p:ph type="sldNum" sz="quarter" idx="12"/>
          </p:nvPr>
        </p:nvSpPr>
        <p:spPr/>
        <p:txBody>
          <a:bodyPr/>
          <a:lstStyle/>
          <a:p>
            <a:fld id="{F6E22E41-E6E9-4062-9E89-B53A279A07CC}" type="slidenum">
              <a:rPr lang="en-US" smtClean="0"/>
              <a:t>‹#›</a:t>
            </a:fld>
            <a:endParaRPr lang="en-US" dirty="0"/>
          </a:p>
        </p:txBody>
      </p:sp>
    </p:spTree>
    <p:extLst>
      <p:ext uri="{BB962C8B-B14F-4D97-AF65-F5344CB8AC3E}">
        <p14:creationId xmlns:p14="http://schemas.microsoft.com/office/powerpoint/2010/main" val="1342043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a:t>CEO Communications</a:t>
            </a:r>
          </a:p>
        </p:txBody>
      </p:sp>
      <p:sp>
        <p:nvSpPr>
          <p:cNvPr id="6" name="Slide Number Placeholder 5"/>
          <p:cNvSpPr>
            <a:spLocks noGrp="1"/>
          </p:cNvSpPr>
          <p:nvPr>
            <p:ph type="sldNum" sz="quarter" idx="12"/>
          </p:nvPr>
        </p:nvSpPr>
        <p:spPr/>
        <p:txBody>
          <a:bodyPr/>
          <a:lstStyle/>
          <a:p>
            <a:fld id="{F6E22E41-E6E9-4062-9E89-B53A279A07CC}" type="slidenum">
              <a:rPr lang="en-US" smtClean="0"/>
              <a:t>‹#›</a:t>
            </a:fld>
            <a:endParaRPr lang="en-US" dirty="0"/>
          </a:p>
        </p:txBody>
      </p:sp>
    </p:spTree>
    <p:extLst>
      <p:ext uri="{BB962C8B-B14F-4D97-AF65-F5344CB8AC3E}">
        <p14:creationId xmlns:p14="http://schemas.microsoft.com/office/powerpoint/2010/main" val="2794107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a:t>CEO Communications</a:t>
            </a:r>
          </a:p>
        </p:txBody>
      </p:sp>
      <p:sp>
        <p:nvSpPr>
          <p:cNvPr id="7" name="Slide Number Placeholder 6"/>
          <p:cNvSpPr>
            <a:spLocks noGrp="1"/>
          </p:cNvSpPr>
          <p:nvPr>
            <p:ph type="sldNum" sz="quarter" idx="12"/>
          </p:nvPr>
        </p:nvSpPr>
        <p:spPr/>
        <p:txBody>
          <a:bodyPr/>
          <a:lstStyle/>
          <a:p>
            <a:fld id="{F6E22E41-E6E9-4062-9E89-B53A279A07CC}" type="slidenum">
              <a:rPr lang="en-US" smtClean="0"/>
              <a:t>‹#›</a:t>
            </a:fld>
            <a:endParaRPr lang="en-US" dirty="0"/>
          </a:p>
        </p:txBody>
      </p:sp>
    </p:spTree>
    <p:extLst>
      <p:ext uri="{BB962C8B-B14F-4D97-AF65-F5344CB8AC3E}">
        <p14:creationId xmlns:p14="http://schemas.microsoft.com/office/powerpoint/2010/main" val="2244092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514475"/>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514475"/>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r>
              <a:rPr lang="en-US" dirty="0"/>
              <a:t>CEO Communications</a:t>
            </a:r>
          </a:p>
        </p:txBody>
      </p:sp>
      <p:sp>
        <p:nvSpPr>
          <p:cNvPr id="9" name="Slide Number Placeholder 8"/>
          <p:cNvSpPr>
            <a:spLocks noGrp="1"/>
          </p:cNvSpPr>
          <p:nvPr>
            <p:ph type="sldNum" sz="quarter" idx="12"/>
          </p:nvPr>
        </p:nvSpPr>
        <p:spPr/>
        <p:txBody>
          <a:bodyPr/>
          <a:lstStyle/>
          <a:p>
            <a:fld id="{F6E22E41-E6E9-4062-9E89-B53A279A07CC}" type="slidenum">
              <a:rPr lang="en-US" smtClean="0"/>
              <a:t>‹#›</a:t>
            </a:fld>
            <a:endParaRPr lang="en-US" dirty="0"/>
          </a:p>
        </p:txBody>
      </p:sp>
      <p:sp>
        <p:nvSpPr>
          <p:cNvPr id="10" name="Title 1"/>
          <p:cNvSpPr>
            <a:spLocks noGrp="1"/>
          </p:cNvSpPr>
          <p:nvPr>
            <p:ph type="title"/>
          </p:nvPr>
        </p:nvSpPr>
        <p:spPr>
          <a:xfrm>
            <a:off x="547200" y="170726"/>
            <a:ext cx="6117750" cy="794203"/>
          </a:xfrm>
        </p:spPr>
        <p:txBody>
          <a:bodyPr/>
          <a:lstStyle/>
          <a:p>
            <a:r>
              <a:rPr lang="en-US" dirty="0"/>
              <a:t>Click to edit Master title style</a:t>
            </a:r>
          </a:p>
        </p:txBody>
      </p:sp>
    </p:spTree>
    <p:extLst>
      <p:ext uri="{BB962C8B-B14F-4D97-AF65-F5344CB8AC3E}">
        <p14:creationId xmlns:p14="http://schemas.microsoft.com/office/powerpoint/2010/main" val="2233243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r>
              <a:rPr lang="en-US" dirty="0"/>
              <a:t>CEO Communications</a:t>
            </a:r>
          </a:p>
        </p:txBody>
      </p:sp>
      <p:sp>
        <p:nvSpPr>
          <p:cNvPr id="5" name="Slide Number Placeholder 4"/>
          <p:cNvSpPr>
            <a:spLocks noGrp="1"/>
          </p:cNvSpPr>
          <p:nvPr>
            <p:ph type="sldNum" sz="quarter" idx="12"/>
          </p:nvPr>
        </p:nvSpPr>
        <p:spPr/>
        <p:txBody>
          <a:bodyPr/>
          <a:lstStyle/>
          <a:p>
            <a:fld id="{F6E22E41-E6E9-4062-9E89-B53A279A07CC}" type="slidenum">
              <a:rPr lang="en-US" smtClean="0"/>
              <a:t>‹#›</a:t>
            </a:fld>
            <a:endParaRPr lang="en-US" dirty="0"/>
          </a:p>
        </p:txBody>
      </p:sp>
    </p:spTree>
    <p:extLst>
      <p:ext uri="{BB962C8B-B14F-4D97-AF65-F5344CB8AC3E}">
        <p14:creationId xmlns:p14="http://schemas.microsoft.com/office/powerpoint/2010/main" val="4041352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1785600"/>
            <a:ext cx="2949178" cy="1152000"/>
          </a:xfrm>
        </p:spPr>
        <p:txBody>
          <a:bodyPr anchor="b"/>
          <a:lstStyle>
            <a:lvl1pPr>
              <a:defRPr sz="3200">
                <a:solidFill>
                  <a:schemeClr val="bg1"/>
                </a:solidFill>
              </a:defRPr>
            </a:lvl1pPr>
          </a:lstStyle>
          <a:p>
            <a:r>
              <a:rPr lang="en-US" dirty="0"/>
              <a:t>Click to edit Master title style</a:t>
            </a:r>
          </a:p>
        </p:txBody>
      </p:sp>
      <p:sp>
        <p:nvSpPr>
          <p:cNvPr id="3" name="Picture Placeholder 2"/>
          <p:cNvSpPr>
            <a:spLocks noGrp="1" noChangeAspect="1"/>
          </p:cNvSpPr>
          <p:nvPr>
            <p:ph type="pic" idx="1"/>
          </p:nvPr>
        </p:nvSpPr>
        <p:spPr>
          <a:xfrm>
            <a:off x="3887391" y="1785600"/>
            <a:ext cx="4629150" cy="40754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937600"/>
            <a:ext cx="2949178" cy="2931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a:t>CEO Communications</a:t>
            </a:r>
          </a:p>
        </p:txBody>
      </p:sp>
      <p:sp>
        <p:nvSpPr>
          <p:cNvPr id="7" name="Slide Number Placeholder 6"/>
          <p:cNvSpPr>
            <a:spLocks noGrp="1"/>
          </p:cNvSpPr>
          <p:nvPr>
            <p:ph type="sldNum" sz="quarter" idx="12"/>
          </p:nvPr>
        </p:nvSpPr>
        <p:spPr/>
        <p:txBody>
          <a:bodyPr/>
          <a:lstStyle/>
          <a:p>
            <a:fld id="{F6E22E41-E6E9-4062-9E89-B53A279A07CC}" type="slidenum">
              <a:rPr lang="en-US" smtClean="0"/>
              <a:t>‹#›</a:t>
            </a:fld>
            <a:endParaRPr lang="en-US" dirty="0"/>
          </a:p>
        </p:txBody>
      </p:sp>
    </p:spTree>
    <p:extLst>
      <p:ext uri="{BB962C8B-B14F-4D97-AF65-F5344CB8AC3E}">
        <p14:creationId xmlns:p14="http://schemas.microsoft.com/office/powerpoint/2010/main" val="547951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a:t>CEO Communications</a:t>
            </a:r>
          </a:p>
        </p:txBody>
      </p:sp>
      <p:sp>
        <p:nvSpPr>
          <p:cNvPr id="6" name="Slide Number Placeholder 5"/>
          <p:cNvSpPr>
            <a:spLocks noGrp="1"/>
          </p:cNvSpPr>
          <p:nvPr>
            <p:ph type="sldNum" sz="quarter" idx="12"/>
          </p:nvPr>
        </p:nvSpPr>
        <p:spPr/>
        <p:txBody>
          <a:bodyPr/>
          <a:lstStyle/>
          <a:p>
            <a:fld id="{F6E22E41-E6E9-4062-9E89-B53A279A07CC}" type="slidenum">
              <a:rPr lang="en-US" smtClean="0"/>
              <a:t>‹#›</a:t>
            </a:fld>
            <a:endParaRPr lang="en-US" dirty="0"/>
          </a:p>
        </p:txBody>
      </p:sp>
    </p:spTree>
    <p:extLst>
      <p:ext uri="{BB962C8B-B14F-4D97-AF65-F5344CB8AC3E}">
        <p14:creationId xmlns:p14="http://schemas.microsoft.com/office/powerpoint/2010/main" val="254853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CEO Communications</a:t>
            </a:r>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63510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8200" y="2487051"/>
            <a:ext cx="7772400" cy="815381"/>
          </a:xfrm>
        </p:spPr>
        <p:txBody>
          <a:bodyPr anchor="b">
            <a:noAutofit/>
          </a:bodyPr>
          <a:lstStyle>
            <a:lvl1pPr algn="ctr">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3513600"/>
            <a:ext cx="6858000" cy="2671200"/>
          </a:xfrm>
        </p:spPr>
        <p:txBody>
          <a:bodyPr/>
          <a:lstStyle>
            <a:lvl1pPr marL="0" indent="0" algn="ctr">
              <a:buNone/>
              <a:defRPr sz="180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F6E22E41-E6E9-4062-9E89-B53A279A07CC}" type="slidenum">
              <a:rPr lang="en-US" smtClean="0"/>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924" y="6248605"/>
            <a:ext cx="2259077" cy="490719"/>
          </a:xfrm>
          <a:prstGeom prst="rect">
            <a:avLst/>
          </a:prstGeom>
        </p:spPr>
      </p:pic>
    </p:spTree>
    <p:extLst>
      <p:ext uri="{BB962C8B-B14F-4D97-AF65-F5344CB8AC3E}">
        <p14:creationId xmlns:p14="http://schemas.microsoft.com/office/powerpoint/2010/main" val="2983452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3.png"/><Relationship Id="rId5" Type="http://schemas.openxmlformats.org/officeDocument/2006/relationships/slideLayout" Target="../slideLayouts/slideLayout13.xml"/><Relationship Id="rId10"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628650" y="1389601"/>
            <a:ext cx="7886700" cy="4787362"/>
          </a:xfrm>
          <a:prstGeom prst="rect">
            <a:avLst/>
          </a:prstGeom>
          <a:gradFill>
            <a:gsLst>
              <a:gs pos="0">
                <a:schemeClr val="accent1">
                  <a:lumMod val="5000"/>
                  <a:lumOff val="95000"/>
                  <a:alpha val="25000"/>
                </a:schemeClr>
              </a:gs>
              <a:gs pos="100000">
                <a:schemeClr val="accent1">
                  <a:lumMod val="45000"/>
                  <a:lumOff val="55000"/>
                </a:schemeClr>
              </a:gs>
            </a:gsLst>
            <a:lin ang="5400000" scaled="1"/>
          </a:gradFill>
          <a:ln>
            <a:no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r>
              <a:rPr lang="en-US" dirty="0"/>
              <a:t>CEO Communications</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F6E22E41-E6E9-4062-9E89-B53A279A07CC}" type="slidenum">
              <a:rPr lang="en-US" smtClean="0"/>
              <a:pPr/>
              <a:t>‹#›</a:t>
            </a:fld>
            <a:endParaRPr lang="en-US" dirty="0"/>
          </a:p>
        </p:txBody>
      </p:sp>
      <p:pic>
        <p:nvPicPr>
          <p:cNvPr id="9" name="Content Placeholder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644150" y="136929"/>
            <a:ext cx="828000" cy="828000"/>
          </a:xfrm>
          <a:prstGeom prst="rect">
            <a:avLst/>
          </a:prstGeom>
          <a:effectLst>
            <a:outerShdw blurRad="50800" dist="38100" dir="2700000" algn="tl" rotWithShape="0">
              <a:schemeClr val="accent1">
                <a:lumMod val="50000"/>
                <a:alpha val="40000"/>
              </a:schemeClr>
            </a:outerShdw>
          </a:effectLst>
        </p:spPr>
      </p:pic>
      <p:sp>
        <p:nvSpPr>
          <p:cNvPr id="2" name="Title Placeholder 1"/>
          <p:cNvSpPr>
            <a:spLocks noGrp="1"/>
          </p:cNvSpPr>
          <p:nvPr>
            <p:ph type="title"/>
          </p:nvPr>
        </p:nvSpPr>
        <p:spPr>
          <a:xfrm>
            <a:off x="547200" y="170726"/>
            <a:ext cx="6117750" cy="794203"/>
          </a:xfrm>
          <a:prstGeom prst="rect">
            <a:avLst/>
          </a:prstGeom>
          <a:effectLst/>
        </p:spPr>
        <p:txBody>
          <a:bodyPr vert="horz" lIns="91440" tIns="45720" rIns="91440" bIns="45720" rtlCol="0" anchor="ctr">
            <a:normAutofit/>
          </a:bodyPr>
          <a:lstStyle/>
          <a:p>
            <a:r>
              <a:rPr lang="en-US" dirty="0"/>
              <a:t>Click to edit Master title style</a:t>
            </a:r>
          </a:p>
        </p:txBody>
      </p:sp>
      <p:pic>
        <p:nvPicPr>
          <p:cNvPr id="10" name="Picture 9"/>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88923" y="6248603"/>
            <a:ext cx="2259077" cy="490719"/>
          </a:xfrm>
          <a:prstGeom prst="rect">
            <a:avLst/>
          </a:prstGeom>
        </p:spPr>
      </p:pic>
    </p:spTree>
    <p:extLst>
      <p:ext uri="{BB962C8B-B14F-4D97-AF65-F5344CB8AC3E}">
        <p14:creationId xmlns:p14="http://schemas.microsoft.com/office/powerpoint/2010/main" val="41087633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9" r:id="rId6"/>
    <p:sldLayoutId id="2147483670" r:id="rId7"/>
    <p:sldLayoutId id="2147483671" r:id="rId8"/>
  </p:sldLayoutIdLst>
  <p:hf sldNum="0" hdr="0" ftr="0" dt="0"/>
  <p:txStyles>
    <p:titleStyle>
      <a:lvl1pPr algn="l" defTabSz="914400" rtl="0" eaLnBrk="1" latinLnBrk="0" hangingPunct="1">
        <a:lnSpc>
          <a:spcPct val="90000"/>
        </a:lnSpc>
        <a:spcBef>
          <a:spcPct val="0"/>
        </a:spcBef>
        <a:buNone/>
        <a:defRPr sz="3600" b="1" kern="1200">
          <a:solidFill>
            <a:schemeClr val="bg2">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bg2">
            <a:lumMod val="50000"/>
          </a:schemeClr>
        </a:buClr>
        <a:buSzPct val="50000"/>
        <a:buFont typeface="Wingdings" panose="05000000000000000000" pitchFamily="2" charset="2"/>
        <a:buChar char="q"/>
        <a:defRPr sz="2400" kern="1200">
          <a:solidFill>
            <a:schemeClr val="tx2">
              <a:lumMod val="75000"/>
            </a:schemeClr>
          </a:solidFill>
          <a:latin typeface="+mn-lt"/>
          <a:ea typeface="+mn-ea"/>
          <a:cs typeface="+mn-cs"/>
        </a:defRPr>
      </a:lvl2pPr>
      <a:lvl3pPr marL="1143000" indent="-228600" algn="l" defTabSz="914400" rtl="0" eaLnBrk="1" latinLnBrk="0" hangingPunct="1">
        <a:lnSpc>
          <a:spcPct val="90000"/>
        </a:lnSpc>
        <a:spcBef>
          <a:spcPts val="500"/>
        </a:spcBef>
        <a:buSzPct val="80000"/>
        <a:buFont typeface="Wingdings" panose="05000000000000000000" pitchFamily="2" charset="2"/>
        <a:buChar char="Ø"/>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ü"/>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628650" y="1389601"/>
            <a:ext cx="7886700" cy="4787362"/>
          </a:xfrm>
          <a:prstGeom prst="rect">
            <a:avLst/>
          </a:prstGeom>
          <a:gradFill>
            <a:gsLst>
              <a:gs pos="0">
                <a:schemeClr val="accent1">
                  <a:lumMod val="5000"/>
                  <a:lumOff val="95000"/>
                  <a:alpha val="25000"/>
                </a:schemeClr>
              </a:gs>
              <a:gs pos="100000">
                <a:schemeClr val="accent1">
                  <a:lumMod val="45000"/>
                  <a:lumOff val="55000"/>
                </a:schemeClr>
              </a:gs>
            </a:gsLst>
            <a:lin ang="5400000" scaled="1"/>
          </a:gradFill>
          <a:ln>
            <a:no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bg1"/>
                </a:solidFill>
              </a:defRPr>
            </a:lvl1pPr>
          </a:lstStyle>
          <a:p>
            <a:r>
              <a:rPr lang="en-US" dirty="0"/>
              <a:t>CEO Communications</a:t>
            </a: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bg1"/>
                </a:solidFill>
              </a:defRPr>
            </a:lvl1pPr>
          </a:lstStyle>
          <a:p>
            <a:fld id="{F6E22E41-E6E9-4062-9E89-B53A279A07CC}" type="slidenum">
              <a:rPr lang="en-US" smtClean="0"/>
              <a:pPr/>
              <a:t>‹#›</a:t>
            </a:fld>
            <a:endParaRPr lang="en-US" dirty="0"/>
          </a:p>
        </p:txBody>
      </p:sp>
      <p:pic>
        <p:nvPicPr>
          <p:cNvPr id="9" name="Content Placeholder 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44150" y="136929"/>
            <a:ext cx="828000" cy="828000"/>
          </a:xfrm>
          <a:prstGeom prst="rect">
            <a:avLst/>
          </a:prstGeom>
          <a:effectLst>
            <a:outerShdw blurRad="50800" dist="38100" dir="2700000" algn="tl" rotWithShape="0">
              <a:schemeClr val="accent1">
                <a:lumMod val="50000"/>
                <a:alpha val="40000"/>
              </a:schemeClr>
            </a:outerShdw>
          </a:effectLst>
        </p:spPr>
      </p:pic>
      <p:sp>
        <p:nvSpPr>
          <p:cNvPr id="2" name="Title Placeholder 1"/>
          <p:cNvSpPr>
            <a:spLocks noGrp="1"/>
          </p:cNvSpPr>
          <p:nvPr>
            <p:ph type="title"/>
          </p:nvPr>
        </p:nvSpPr>
        <p:spPr>
          <a:xfrm>
            <a:off x="547200" y="170728"/>
            <a:ext cx="6117750" cy="794203"/>
          </a:xfrm>
          <a:prstGeom prst="rect">
            <a:avLst/>
          </a:prstGeom>
          <a:effectLst/>
        </p:spPr>
        <p:txBody>
          <a:bodyPr vert="horz" lIns="91440" tIns="45720" rIns="91440" bIns="45720" rtlCol="0" anchor="ctr">
            <a:normAutofit/>
          </a:bodyPr>
          <a:lstStyle/>
          <a:p>
            <a:r>
              <a:rPr lang="en-US" dirty="0"/>
              <a:t>Click to edit Master title style</a:t>
            </a:r>
          </a:p>
        </p:txBody>
      </p:sp>
      <p:pic>
        <p:nvPicPr>
          <p:cNvPr id="10" name="Picture 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88924" y="6248605"/>
            <a:ext cx="2259077" cy="490719"/>
          </a:xfrm>
          <a:prstGeom prst="rect">
            <a:avLst/>
          </a:prstGeom>
        </p:spPr>
      </p:pic>
    </p:spTree>
    <p:extLst>
      <p:ext uri="{BB962C8B-B14F-4D97-AF65-F5344CB8AC3E}">
        <p14:creationId xmlns:p14="http://schemas.microsoft.com/office/powerpoint/2010/main" val="8837129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sldNum="0" hdr="0" ftr="0" dt="0"/>
  <p:txStyles>
    <p:titleStyle>
      <a:lvl1pPr algn="l" defTabSz="685800" rtl="0" eaLnBrk="1" latinLnBrk="0" hangingPunct="1">
        <a:lnSpc>
          <a:spcPct val="90000"/>
        </a:lnSpc>
        <a:spcBef>
          <a:spcPct val="0"/>
        </a:spcBef>
        <a:buNone/>
        <a:defRPr sz="2700" b="1" kern="1200">
          <a:solidFill>
            <a:schemeClr val="bg2">
              <a:lumMod val="25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panose="05000000000000000000" pitchFamily="2" charset="2"/>
        <a:buChar char="§"/>
        <a:defRPr sz="2100" kern="1200">
          <a:solidFill>
            <a:schemeClr val="accent1">
              <a:lumMod val="50000"/>
            </a:schemeClr>
          </a:solidFill>
          <a:latin typeface="+mn-lt"/>
          <a:ea typeface="+mn-ea"/>
          <a:cs typeface="+mn-cs"/>
        </a:defRPr>
      </a:lvl1pPr>
      <a:lvl2pPr marL="514350" indent="-171450" algn="l" defTabSz="685800" rtl="0" eaLnBrk="1" latinLnBrk="0" hangingPunct="1">
        <a:lnSpc>
          <a:spcPct val="90000"/>
        </a:lnSpc>
        <a:spcBef>
          <a:spcPts val="375"/>
        </a:spcBef>
        <a:buClr>
          <a:schemeClr val="bg2">
            <a:lumMod val="50000"/>
          </a:schemeClr>
        </a:buClr>
        <a:buSzPct val="50000"/>
        <a:buFont typeface="Wingdings" panose="05000000000000000000" pitchFamily="2" charset="2"/>
        <a:buChar char="q"/>
        <a:defRPr sz="1800" kern="1200">
          <a:solidFill>
            <a:schemeClr val="tx2">
              <a:lumMod val="75000"/>
            </a:schemeClr>
          </a:solidFill>
          <a:latin typeface="+mn-lt"/>
          <a:ea typeface="+mn-ea"/>
          <a:cs typeface="+mn-cs"/>
        </a:defRPr>
      </a:lvl2pPr>
      <a:lvl3pPr marL="857250" indent="-171450" algn="l" defTabSz="685800" rtl="0" eaLnBrk="1" latinLnBrk="0" hangingPunct="1">
        <a:lnSpc>
          <a:spcPct val="90000"/>
        </a:lnSpc>
        <a:spcBef>
          <a:spcPts val="375"/>
        </a:spcBef>
        <a:buSzPct val="80000"/>
        <a:buFont typeface="Wingdings" panose="05000000000000000000" pitchFamily="2" charset="2"/>
        <a:buChar char="Ø"/>
        <a:defRPr sz="150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90000"/>
        </a:lnSpc>
        <a:spcBef>
          <a:spcPts val="375"/>
        </a:spcBef>
        <a:buFont typeface="Wingdings" panose="05000000000000000000" pitchFamily="2" charset="2"/>
        <a:buChar char="ü"/>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Response@ocgov.com"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1.jpeg"/><Relationship Id="rId7" Type="http://schemas.openxmlformats.org/officeDocument/2006/relationships/diagramColors" Target="../diagrams/colors5.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hyperlink" Target="http://www.cob.ocgov.com/forms"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cob.ocgov.com/sites/cob/files/import/data/files/41239.pdf" TargetMode="External"/><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response@ocgov.com"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response@ocgov.com"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ocgov.com/gov/assesso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574188" y="110169"/>
            <a:ext cx="8528366" cy="1502841"/>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b">
            <a:noAutofit/>
          </a:bodyPr>
          <a:lstStyle>
            <a:lvl1pPr algn="ctr" defTabSz="914400" rtl="0" eaLnBrk="1" latinLnBrk="0" hangingPunct="1">
              <a:lnSpc>
                <a:spcPct val="90000"/>
              </a:lnSpc>
              <a:spcBef>
                <a:spcPct val="0"/>
              </a:spcBef>
              <a:buNone/>
              <a:defRPr sz="4800" b="1" kern="1200">
                <a:solidFill>
                  <a:srgbClr val="006699"/>
                </a:solidFill>
                <a:latin typeface="+mj-lt"/>
                <a:ea typeface="+mj-ea"/>
                <a:cs typeface="+mj-cs"/>
              </a:defRPr>
            </a:lvl1pPr>
          </a:lstStyle>
          <a:p>
            <a:r>
              <a:rPr lang="en-US" altLang="en-US" sz="4300" b="0" dirty="0">
                <a:solidFill>
                  <a:schemeClr val="tx1"/>
                </a:solidFill>
                <a:cs typeface="Times New Roman" panose="02020603050405020304" pitchFamily="18" charset="0"/>
              </a:rPr>
              <a:t>Assessment Appeals Overview </a:t>
            </a:r>
            <a:br>
              <a:rPr lang="en-US" altLang="en-US" sz="4300" b="0" dirty="0">
                <a:solidFill>
                  <a:schemeClr val="tx1"/>
                </a:solidFill>
                <a:cs typeface="Times New Roman" panose="02020603050405020304" pitchFamily="18" charset="0"/>
              </a:rPr>
            </a:br>
            <a:r>
              <a:rPr lang="en-US" altLang="en-US" sz="4300" b="0" dirty="0">
                <a:solidFill>
                  <a:schemeClr val="tx1"/>
                </a:solidFill>
                <a:cs typeface="Times New Roman" panose="02020603050405020304" pitchFamily="18" charset="0"/>
              </a:rPr>
              <a:t>How to Prepare For A Hearing</a:t>
            </a:r>
            <a:endParaRPr lang="en-US" sz="4300" b="0" dirty="0">
              <a:solidFill>
                <a:schemeClr val="tx1"/>
              </a:solidFill>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035" y="6065387"/>
            <a:ext cx="2142445" cy="504105"/>
          </a:xfrm>
          <a:prstGeom prst="rect">
            <a:avLst/>
          </a:prstGeom>
          <a:effectLst>
            <a:outerShdw blurRad="50800" dist="38100" dir="2700000" algn="tl" rotWithShape="0">
              <a:schemeClr val="tx1">
                <a:lumMod val="85000"/>
                <a:lumOff val="15000"/>
                <a:alpha val="40000"/>
              </a:schemeClr>
            </a:outerShdw>
          </a:effectLst>
        </p:spPr>
      </p:pic>
      <p:pic>
        <p:nvPicPr>
          <p:cNvPr id="6" name="Picture 5" descr="OCH 2008 (5)">
            <a:extLst>
              <a:ext uri="{FF2B5EF4-FFF2-40B4-BE49-F238E27FC236}">
                <a16:creationId xmlns:a16="http://schemas.microsoft.com/office/drawing/2014/main" id="{988DCA9F-2493-4F41-9BDD-286E569E39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245" y="2294297"/>
            <a:ext cx="3734755" cy="2809875"/>
          </a:xfrm>
          <a:prstGeom prst="rect">
            <a:avLst/>
          </a:prstGeom>
          <a:noFill/>
          <a:ln w="57150">
            <a:solidFill>
              <a:srgbClr val="000068"/>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7">
            <a:extLst>
              <a:ext uri="{FF2B5EF4-FFF2-40B4-BE49-F238E27FC236}">
                <a16:creationId xmlns:a16="http://schemas.microsoft.com/office/drawing/2014/main" id="{E4FD2F46-8010-4CBC-BAB2-D3AE00D907CE}"/>
              </a:ext>
            </a:extLst>
          </p:cNvPr>
          <p:cNvSpPr txBox="1">
            <a:spLocks noChangeArrowheads="1"/>
          </p:cNvSpPr>
          <p:nvPr/>
        </p:nvSpPr>
        <p:spPr bwMode="auto">
          <a:xfrm>
            <a:off x="4313003" y="3117904"/>
            <a:ext cx="4708993" cy="240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a:lnSpc>
                <a:spcPct val="150000"/>
              </a:lnSpc>
            </a:pPr>
            <a:r>
              <a:rPr lang="en-US" altLang="en-US" sz="2400" i="1" dirty="0">
                <a:latin typeface="+mn-lt"/>
              </a:rPr>
              <a:t>Presented by</a:t>
            </a:r>
          </a:p>
          <a:p>
            <a:pPr algn="ctr">
              <a:spcAft>
                <a:spcPts val="600"/>
              </a:spcAft>
            </a:pPr>
            <a:r>
              <a:rPr lang="en-US" altLang="en-US" sz="3200" i="1" dirty="0">
                <a:effectLst>
                  <a:outerShdw blurRad="38100" dist="38100" dir="2700000" algn="tl">
                    <a:srgbClr val="000000">
                      <a:alpha val="43137"/>
                    </a:srgbClr>
                  </a:outerShdw>
                </a:effectLst>
                <a:latin typeface="+mn-lt"/>
              </a:rPr>
              <a:t>Orange County</a:t>
            </a:r>
          </a:p>
          <a:p>
            <a:pPr algn="ctr">
              <a:spcAft>
                <a:spcPts val="600"/>
              </a:spcAft>
            </a:pPr>
            <a:r>
              <a:rPr lang="en-US" altLang="en-US" sz="3200" i="1" dirty="0">
                <a:effectLst>
                  <a:outerShdw blurRad="38100" dist="38100" dir="2700000" algn="tl">
                    <a:srgbClr val="000000">
                      <a:alpha val="43137"/>
                    </a:srgbClr>
                  </a:outerShdw>
                </a:effectLst>
                <a:latin typeface="+mn-lt"/>
              </a:rPr>
              <a:t>Clerk of the Board</a:t>
            </a:r>
          </a:p>
          <a:p>
            <a:pPr algn="ctr">
              <a:spcAft>
                <a:spcPts val="600"/>
              </a:spcAft>
            </a:pPr>
            <a:r>
              <a:rPr lang="en-US" altLang="en-US" sz="3200" i="1" dirty="0">
                <a:effectLst>
                  <a:outerShdw blurRad="38100" dist="38100" dir="2700000" algn="tl">
                    <a:srgbClr val="000000">
                      <a:alpha val="43137"/>
                    </a:srgbClr>
                  </a:outerShdw>
                </a:effectLst>
                <a:latin typeface="+mn-lt"/>
              </a:rPr>
              <a:t>Of Supervisors</a:t>
            </a:r>
          </a:p>
          <a:p>
            <a:pPr algn="ctr">
              <a:lnSpc>
                <a:spcPct val="80000"/>
              </a:lnSpc>
            </a:pPr>
            <a:endParaRPr lang="en-US" altLang="en-US" sz="400" b="1" i="1" dirty="0">
              <a:solidFill>
                <a:schemeClr val="tx2"/>
              </a:solidFill>
              <a:latin typeface="Times New Roman" panose="02020603050405020304" pitchFamily="18" charset="0"/>
            </a:endParaRPr>
          </a:p>
        </p:txBody>
      </p:sp>
    </p:spTree>
    <p:extLst>
      <p:ext uri="{BB962C8B-B14F-4D97-AF65-F5344CB8AC3E}">
        <p14:creationId xmlns:p14="http://schemas.microsoft.com/office/powerpoint/2010/main" val="1933664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44B89-40D4-44E7-B1E9-EFDDC4F9417D}"/>
              </a:ext>
            </a:extLst>
          </p:cNvPr>
          <p:cNvSpPr>
            <a:spLocks noGrp="1"/>
          </p:cNvSpPr>
          <p:nvPr>
            <p:ph type="title"/>
          </p:nvPr>
        </p:nvSpPr>
        <p:spPr/>
        <p:txBody>
          <a:bodyPr>
            <a:normAutofit/>
          </a:bodyPr>
          <a:lstStyle/>
          <a:p>
            <a:r>
              <a:rPr lang="en-US" dirty="0"/>
              <a:t>Assessment Appeals office</a:t>
            </a:r>
          </a:p>
        </p:txBody>
      </p:sp>
      <p:sp>
        <p:nvSpPr>
          <p:cNvPr id="3" name="Content Placeholder 2">
            <a:extLst>
              <a:ext uri="{FF2B5EF4-FFF2-40B4-BE49-F238E27FC236}">
                <a16:creationId xmlns:a16="http://schemas.microsoft.com/office/drawing/2014/main" id="{911387E5-2220-4162-9D66-C14B3BBBEDFC}"/>
              </a:ext>
            </a:extLst>
          </p:cNvPr>
          <p:cNvSpPr>
            <a:spLocks noGrp="1"/>
          </p:cNvSpPr>
          <p:nvPr>
            <p:ph sz="half" idx="1"/>
          </p:nvPr>
        </p:nvSpPr>
        <p:spPr>
          <a:xfrm>
            <a:off x="352339" y="1359259"/>
            <a:ext cx="3656311" cy="1800262"/>
          </a:xfrm>
        </p:spPr>
        <p:txBody>
          <a:bodyPr>
            <a:normAutofit lnSpcReduction="10000"/>
          </a:bodyPr>
          <a:lstStyle/>
          <a:p>
            <a:pPr marL="0" indent="0">
              <a:buNone/>
            </a:pPr>
            <a:r>
              <a:rPr lang="en-US" dirty="0"/>
              <a:t>400 W. Civic Center Dr</a:t>
            </a:r>
          </a:p>
          <a:p>
            <a:pPr marL="0" indent="0">
              <a:buNone/>
            </a:pPr>
            <a:r>
              <a:rPr lang="en-US" dirty="0"/>
              <a:t>First Floor, Room 103</a:t>
            </a:r>
          </a:p>
          <a:p>
            <a:pPr marL="0" indent="0">
              <a:buNone/>
            </a:pPr>
            <a:r>
              <a:rPr lang="en-US" dirty="0"/>
              <a:t>Santa Ana CA 92701</a:t>
            </a:r>
          </a:p>
          <a:p>
            <a:pPr marL="0" indent="0">
              <a:buNone/>
            </a:pPr>
            <a:endParaRPr lang="en-US" sz="1800" dirty="0"/>
          </a:p>
        </p:txBody>
      </p:sp>
      <p:sp>
        <p:nvSpPr>
          <p:cNvPr id="4" name="Content Placeholder 3">
            <a:extLst>
              <a:ext uri="{FF2B5EF4-FFF2-40B4-BE49-F238E27FC236}">
                <a16:creationId xmlns:a16="http://schemas.microsoft.com/office/drawing/2014/main" id="{1907267C-E411-4902-BA3C-6C2CF8343CAD}"/>
              </a:ext>
            </a:extLst>
          </p:cNvPr>
          <p:cNvSpPr>
            <a:spLocks noGrp="1"/>
          </p:cNvSpPr>
          <p:nvPr>
            <p:ph sz="half" idx="2"/>
          </p:nvPr>
        </p:nvSpPr>
        <p:spPr>
          <a:xfrm>
            <a:off x="5194074" y="4757879"/>
            <a:ext cx="3656311" cy="1979181"/>
          </a:xfrm>
        </p:spPr>
        <p:txBody>
          <a:bodyPr>
            <a:normAutofit lnSpcReduction="10000"/>
          </a:bodyPr>
          <a:lstStyle/>
          <a:p>
            <a:endParaRPr lang="en-US" dirty="0"/>
          </a:p>
          <a:p>
            <a:r>
              <a:rPr lang="en-US" dirty="0"/>
              <a:t>714-834-2331 Ext 1</a:t>
            </a:r>
          </a:p>
          <a:p>
            <a:pPr marL="0" indent="0">
              <a:buNone/>
            </a:pPr>
            <a:endParaRPr lang="en-US" dirty="0"/>
          </a:p>
          <a:p>
            <a:r>
              <a:rPr lang="en-US" dirty="0"/>
              <a:t>Response@ocgov.com</a:t>
            </a:r>
          </a:p>
        </p:txBody>
      </p:sp>
      <p:pic>
        <p:nvPicPr>
          <p:cNvPr id="6" name="Picture Placeholder 5" descr="A picture containing grass, outdoor, sky, building&#10;&#10;Description automatically generated">
            <a:extLst>
              <a:ext uri="{FF2B5EF4-FFF2-40B4-BE49-F238E27FC236}">
                <a16:creationId xmlns:a16="http://schemas.microsoft.com/office/drawing/2014/main" id="{7D8E9FBE-2E17-48C4-806E-6B436D8B75EC}"/>
              </a:ext>
            </a:extLst>
          </p:cNvPr>
          <p:cNvPicPr>
            <a:picLocks noChangeAspect="1"/>
          </p:cNvPicPr>
          <p:nvPr/>
        </p:nvPicPr>
        <p:blipFill>
          <a:blip r:embed="rId3" cstate="print">
            <a:extLst>
              <a:ext uri="{28A0092B-C50C-407E-A947-70E740481C1C}">
                <a14:useLocalDpi xmlns:a14="http://schemas.microsoft.com/office/drawing/2010/main" val="0"/>
              </a:ext>
            </a:extLst>
          </a:blip>
          <a:srcRect l="7402" r="7402"/>
          <a:stretch>
            <a:fillRect/>
          </a:stretch>
        </p:blipFill>
        <p:spPr>
          <a:xfrm>
            <a:off x="224886" y="3270531"/>
            <a:ext cx="3867280" cy="3404709"/>
          </a:xfrm>
          <a:prstGeom prst="rect">
            <a:avLst/>
          </a:prstGeom>
          <a:gradFill>
            <a:gsLst>
              <a:gs pos="0">
                <a:schemeClr val="accent1">
                  <a:lumMod val="5000"/>
                  <a:lumOff val="95000"/>
                  <a:alpha val="25000"/>
                </a:schemeClr>
              </a:gs>
              <a:gs pos="100000">
                <a:schemeClr val="accent1">
                  <a:lumMod val="45000"/>
                  <a:lumOff val="55000"/>
                </a:schemeClr>
              </a:gs>
            </a:gsLst>
            <a:lin ang="5400000" scaled="1"/>
          </a:gradFill>
          <a:ln>
            <a:noFill/>
          </a:ln>
        </p:spPr>
      </p:pic>
      <p:pic>
        <p:nvPicPr>
          <p:cNvPr id="7" name="Picture 6">
            <a:extLst>
              <a:ext uri="{FF2B5EF4-FFF2-40B4-BE49-F238E27FC236}">
                <a16:creationId xmlns:a16="http://schemas.microsoft.com/office/drawing/2014/main" id="{5586F7AF-7C0D-42B3-ABEF-6649B82B80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9260" y="1146904"/>
            <a:ext cx="3711125" cy="3429000"/>
          </a:xfrm>
          <a:prstGeom prst="rect">
            <a:avLst/>
          </a:prstGeom>
        </p:spPr>
      </p:pic>
    </p:spTree>
    <p:extLst>
      <p:ext uri="{BB962C8B-B14F-4D97-AF65-F5344CB8AC3E}">
        <p14:creationId xmlns:p14="http://schemas.microsoft.com/office/powerpoint/2010/main" val="577150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C19D"/>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4A42DF1-7802-47AE-8961-7109AD3ED816}"/>
              </a:ext>
            </a:extLst>
          </p:cNvPr>
          <p:cNvSpPr>
            <a:spLocks noGrp="1"/>
          </p:cNvSpPr>
          <p:nvPr>
            <p:ph type="body" sz="half" idx="2"/>
          </p:nvPr>
        </p:nvSpPr>
        <p:spPr>
          <a:xfrm>
            <a:off x="5856392" y="3810"/>
            <a:ext cx="3287609" cy="1554651"/>
          </a:xfrm>
          <a:solidFill>
            <a:srgbClr val="F5C19D"/>
          </a:solidFill>
        </p:spPr>
        <p:txBody>
          <a:bodyPr vert="horz" lIns="68580" tIns="34290" rIns="68580" bIns="34290" rtlCol="0" anchor="t">
            <a:normAutofit/>
          </a:bodyPr>
          <a:lstStyle/>
          <a:p>
            <a:endParaRPr lang="en-US" sz="1575" dirty="0">
              <a:solidFill>
                <a:schemeClr val="tx1"/>
              </a:solidFill>
            </a:endParaRPr>
          </a:p>
          <a:p>
            <a:pPr algn="ctr"/>
            <a:r>
              <a:rPr lang="en-US" sz="3675" dirty="0">
                <a:solidFill>
                  <a:schemeClr val="tx1"/>
                </a:solidFill>
              </a:rPr>
              <a:t>Hearing Locations</a:t>
            </a:r>
          </a:p>
        </p:txBody>
      </p:sp>
      <p:pic>
        <p:nvPicPr>
          <p:cNvPr id="5" name="Picture Placeholder 4" descr="MVC-004X">
            <a:extLst>
              <a:ext uri="{FF2B5EF4-FFF2-40B4-BE49-F238E27FC236}">
                <a16:creationId xmlns:a16="http://schemas.microsoft.com/office/drawing/2014/main" id="{DC205E2C-C5C5-7FAA-9644-5893EEAC8A5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730111" y="1808711"/>
            <a:ext cx="3489727" cy="2617298"/>
          </a:xfrm>
          <a:prstGeom prst="rect">
            <a:avLst/>
          </a:prstGeom>
          <a:noFill/>
          <a:scene3d>
            <a:camera prst="orthographicFront"/>
            <a:lightRig rig="threePt" dir="t"/>
          </a:scene3d>
          <a:sp3d>
            <a:bevelT w="31750"/>
            <a:bevelB w="31750"/>
          </a:sp3d>
          <a:extLst>
            <a:ext uri="{909E8E84-426E-40DD-AFC4-6F175D3DCCD1}">
              <a14:hiddenFill xmlns:a14="http://schemas.microsoft.com/office/drawing/2010/main">
                <a:solidFill>
                  <a:srgbClr val="FFFFFF"/>
                </a:solidFill>
              </a14:hiddenFill>
            </a:ext>
          </a:extLst>
        </p:spPr>
      </p:pic>
      <p:pic>
        <p:nvPicPr>
          <p:cNvPr id="6" name="Picture Placeholder 5" descr="A picture containing grass, outdoor, sky, building&#10;&#10;Description automatically generated">
            <a:extLst>
              <a:ext uri="{FF2B5EF4-FFF2-40B4-BE49-F238E27FC236}">
                <a16:creationId xmlns:a16="http://schemas.microsoft.com/office/drawing/2014/main" id="{2FF30B4E-9587-22A3-3DB8-943B793359AC}"/>
              </a:ext>
            </a:extLst>
          </p:cNvPr>
          <p:cNvPicPr>
            <a:picLocks noChangeAspect="1"/>
          </p:cNvPicPr>
          <p:nvPr/>
        </p:nvPicPr>
        <p:blipFill>
          <a:blip r:embed="rId3" cstate="print">
            <a:extLst>
              <a:ext uri="{28A0092B-C50C-407E-A947-70E740481C1C}">
                <a14:useLocalDpi xmlns:a14="http://schemas.microsoft.com/office/drawing/2010/main" val="0"/>
              </a:ext>
            </a:extLst>
          </a:blip>
          <a:srcRect l="7402" r="7402"/>
          <a:stretch>
            <a:fillRect/>
          </a:stretch>
        </p:blipFill>
        <p:spPr>
          <a:xfrm>
            <a:off x="288759" y="948860"/>
            <a:ext cx="3462681" cy="2617299"/>
          </a:xfrm>
          <a:prstGeom prst="rect">
            <a:avLst/>
          </a:prstGeom>
          <a:gradFill>
            <a:gsLst>
              <a:gs pos="0">
                <a:schemeClr val="accent1">
                  <a:lumMod val="5000"/>
                  <a:lumOff val="95000"/>
                  <a:alpha val="25000"/>
                </a:schemeClr>
              </a:gs>
              <a:gs pos="100000">
                <a:schemeClr val="accent1">
                  <a:lumMod val="45000"/>
                  <a:lumOff val="55000"/>
                </a:schemeClr>
              </a:gs>
            </a:gsLst>
            <a:lin ang="5400000" scaled="1"/>
          </a:gradFill>
          <a:ln>
            <a:noFill/>
          </a:ln>
          <a:scene3d>
            <a:camera prst="orthographicFront"/>
            <a:lightRig rig="threePt" dir="t"/>
          </a:scene3d>
          <a:sp3d>
            <a:bevelT w="19050"/>
            <a:bevelB w="19050"/>
          </a:sp3d>
        </p:spPr>
      </p:pic>
      <p:sp>
        <p:nvSpPr>
          <p:cNvPr id="2" name="Title 1">
            <a:extLst>
              <a:ext uri="{FF2B5EF4-FFF2-40B4-BE49-F238E27FC236}">
                <a16:creationId xmlns:a16="http://schemas.microsoft.com/office/drawing/2014/main" id="{9AC3C88C-254D-4ADF-8485-3197A348B495}"/>
              </a:ext>
            </a:extLst>
          </p:cNvPr>
          <p:cNvSpPr>
            <a:spLocks noGrp="1"/>
          </p:cNvSpPr>
          <p:nvPr>
            <p:ph type="title"/>
          </p:nvPr>
        </p:nvSpPr>
        <p:spPr>
          <a:xfrm>
            <a:off x="53938" y="3840480"/>
            <a:ext cx="4518061" cy="1802467"/>
          </a:xfrm>
          <a:solidFill>
            <a:schemeClr val="accent1">
              <a:lumMod val="40000"/>
              <a:lumOff val="60000"/>
            </a:schemeClr>
          </a:solidFill>
          <a:scene3d>
            <a:camera prst="orthographicFront"/>
            <a:lightRig rig="threePt" dir="t"/>
          </a:scene3d>
          <a:sp3d extrusionH="25400" contourW="25400">
            <a:bevelT w="44450"/>
            <a:bevelB w="88900" h="6350"/>
          </a:sp3d>
        </p:spPr>
        <p:txBody>
          <a:bodyPr vert="horz" lIns="68580" tIns="34290" rIns="68580" bIns="34290" rtlCol="0" anchor="ctr">
            <a:noAutofit/>
          </a:bodyPr>
          <a:lstStyle/>
          <a:p>
            <a:pPr algn="ctr"/>
            <a:r>
              <a:rPr lang="en-US" sz="2000" b="0" dirty="0">
                <a:solidFill>
                  <a:schemeClr val="tx1"/>
                </a:solidFill>
                <a:latin typeface="+mn-lt"/>
              </a:rPr>
              <a:t>County Administrative Building North </a:t>
            </a:r>
            <a:br>
              <a:rPr lang="en-US" sz="2000" b="0" dirty="0">
                <a:solidFill>
                  <a:schemeClr val="tx1"/>
                </a:solidFill>
                <a:latin typeface="+mn-lt"/>
              </a:rPr>
            </a:br>
            <a:r>
              <a:rPr lang="en-US" sz="2000" b="0" dirty="0">
                <a:solidFill>
                  <a:schemeClr val="tx1"/>
                </a:solidFill>
                <a:latin typeface="+mn-lt"/>
              </a:rPr>
              <a:t>400 W. Civic Center Dr</a:t>
            </a:r>
            <a:br>
              <a:rPr lang="en-US" sz="2000" b="0" dirty="0">
                <a:solidFill>
                  <a:schemeClr val="tx1"/>
                </a:solidFill>
                <a:latin typeface="+mn-lt"/>
              </a:rPr>
            </a:br>
            <a:r>
              <a:rPr lang="en-US" sz="2000" b="0" dirty="0">
                <a:solidFill>
                  <a:schemeClr val="tx1"/>
                </a:solidFill>
                <a:latin typeface="+mn-lt"/>
              </a:rPr>
              <a:t>Room 103</a:t>
            </a:r>
            <a:br>
              <a:rPr lang="en-US" sz="2000" b="0" dirty="0">
                <a:solidFill>
                  <a:schemeClr val="tx1"/>
                </a:solidFill>
                <a:latin typeface="+mn-lt"/>
              </a:rPr>
            </a:br>
            <a:r>
              <a:rPr lang="en-US" sz="2000" b="0" dirty="0">
                <a:solidFill>
                  <a:schemeClr val="tx1"/>
                </a:solidFill>
                <a:latin typeface="+mn-lt"/>
              </a:rPr>
              <a:t>Santa Ana CA 92701</a:t>
            </a:r>
          </a:p>
        </p:txBody>
      </p:sp>
      <p:sp>
        <p:nvSpPr>
          <p:cNvPr id="3" name="Content Placeholder 2">
            <a:extLst>
              <a:ext uri="{FF2B5EF4-FFF2-40B4-BE49-F238E27FC236}">
                <a16:creationId xmlns:a16="http://schemas.microsoft.com/office/drawing/2014/main" id="{838F2B3A-E708-4035-3E6A-DD4EF45F2EF2}"/>
              </a:ext>
            </a:extLst>
          </p:cNvPr>
          <p:cNvSpPr txBox="1">
            <a:spLocks/>
          </p:cNvSpPr>
          <p:nvPr/>
        </p:nvSpPr>
        <p:spPr>
          <a:xfrm>
            <a:off x="5294785" y="4544896"/>
            <a:ext cx="3739795" cy="1554651"/>
          </a:xfrm>
          <a:prstGeom prst="rect">
            <a:avLst/>
          </a:prstGeom>
          <a:solidFill>
            <a:schemeClr val="accent1">
              <a:lumMod val="40000"/>
              <a:lumOff val="60000"/>
            </a:schemeClr>
          </a:solidFill>
          <a:ln>
            <a:noFill/>
          </a:ln>
          <a:scene3d>
            <a:camera prst="orthographicFront"/>
            <a:lightRig rig="threePt" dir="t"/>
          </a:scene3d>
          <a:sp3d extrusionH="19050" contourW="19050">
            <a:bevelT w="44450"/>
            <a:bevelB w="19050"/>
          </a:sp3d>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bg2">
                  <a:lumMod val="50000"/>
                </a:schemeClr>
              </a:buClr>
              <a:buSzPct val="50000"/>
              <a:buFont typeface="Wingdings" panose="05000000000000000000" pitchFamily="2" charset="2"/>
              <a:buChar char="q"/>
              <a:defRPr sz="2400" kern="1200">
                <a:solidFill>
                  <a:schemeClr val="tx2">
                    <a:lumMod val="75000"/>
                  </a:schemeClr>
                </a:solidFill>
                <a:latin typeface="+mn-lt"/>
                <a:ea typeface="+mn-ea"/>
                <a:cs typeface="+mn-cs"/>
              </a:defRPr>
            </a:lvl2pPr>
            <a:lvl3pPr marL="1143000" indent="-228600" algn="l" defTabSz="914400" rtl="0" eaLnBrk="1" latinLnBrk="0" hangingPunct="1">
              <a:lnSpc>
                <a:spcPct val="90000"/>
              </a:lnSpc>
              <a:spcBef>
                <a:spcPts val="500"/>
              </a:spcBef>
              <a:buSzPct val="80000"/>
              <a:buFont typeface="Wingdings" panose="05000000000000000000" pitchFamily="2" charset="2"/>
              <a:buChar char="Ø"/>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ü"/>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spcBef>
                <a:spcPts val="750"/>
              </a:spcBef>
              <a:buNone/>
              <a:defRPr/>
            </a:pPr>
            <a:r>
              <a:rPr lang="en-US" sz="2000" dirty="0">
                <a:solidFill>
                  <a:srgbClr val="132F49"/>
                </a:solidFill>
                <a:latin typeface="Calibri" panose="020F0502020204030204"/>
              </a:rPr>
              <a:t>Old County Courthouse</a:t>
            </a:r>
          </a:p>
          <a:p>
            <a:pPr marL="0" indent="0" algn="ctr" defTabSz="685800">
              <a:spcBef>
                <a:spcPts val="750"/>
              </a:spcBef>
              <a:buNone/>
              <a:defRPr/>
            </a:pPr>
            <a:r>
              <a:rPr lang="en-US" sz="2000" dirty="0">
                <a:solidFill>
                  <a:srgbClr val="132F49"/>
                </a:solidFill>
                <a:latin typeface="Calibri" panose="020F0502020204030204"/>
              </a:rPr>
              <a:t>211 W. Santa Ana Blvd </a:t>
            </a:r>
          </a:p>
          <a:p>
            <a:pPr marL="0" indent="0" algn="ctr" defTabSz="685800">
              <a:spcBef>
                <a:spcPts val="750"/>
              </a:spcBef>
              <a:buNone/>
              <a:defRPr/>
            </a:pPr>
            <a:r>
              <a:rPr lang="en-US" sz="2000" dirty="0">
                <a:solidFill>
                  <a:srgbClr val="132F49"/>
                </a:solidFill>
                <a:latin typeface="Calibri" panose="020F0502020204030204"/>
              </a:rPr>
              <a:t> Rooms 207/208</a:t>
            </a:r>
          </a:p>
          <a:p>
            <a:pPr marL="0" indent="0" algn="ctr" defTabSz="685800">
              <a:spcBef>
                <a:spcPts val="750"/>
              </a:spcBef>
              <a:buNone/>
              <a:defRPr/>
            </a:pPr>
            <a:r>
              <a:rPr lang="en-US" sz="2000" dirty="0">
                <a:solidFill>
                  <a:srgbClr val="132F49"/>
                </a:solidFill>
                <a:latin typeface="Calibri" panose="020F0502020204030204"/>
              </a:rPr>
              <a:t>Santa Ana CA 92701</a:t>
            </a:r>
          </a:p>
        </p:txBody>
      </p:sp>
    </p:spTree>
    <p:extLst>
      <p:ext uri="{BB962C8B-B14F-4D97-AF65-F5344CB8AC3E}">
        <p14:creationId xmlns:p14="http://schemas.microsoft.com/office/powerpoint/2010/main" val="1251262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E0CE"/>
        </a:solidFill>
        <a:effectLst/>
      </p:bgPr>
    </p:bg>
    <p:spTree>
      <p:nvGrpSpPr>
        <p:cNvPr id="1" name=""/>
        <p:cNvGrpSpPr/>
        <p:nvPr/>
      </p:nvGrpSpPr>
      <p:grpSpPr>
        <a:xfrm>
          <a:off x="0" y="0"/>
          <a:ext cx="0" cy="0"/>
          <a:chOff x="0" y="0"/>
          <a:chExt cx="0" cy="0"/>
        </a:xfrm>
      </p:grpSpPr>
      <p:sp useBgFill="1">
        <p:nvSpPr>
          <p:cNvPr id="68" name="Rectangle 62">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77AEFF-F90F-4C51-8AA8-378E46EEE7E8}"/>
              </a:ext>
            </a:extLst>
          </p:cNvPr>
          <p:cNvSpPr>
            <a:spLocks noGrp="1"/>
          </p:cNvSpPr>
          <p:nvPr>
            <p:ph type="title"/>
          </p:nvPr>
        </p:nvSpPr>
        <p:spPr>
          <a:xfrm>
            <a:off x="342900" y="63374"/>
            <a:ext cx="1241456" cy="570369"/>
          </a:xfrm>
        </p:spPr>
        <p:txBody>
          <a:bodyPr>
            <a:noAutofit/>
          </a:bodyPr>
          <a:lstStyle/>
          <a:p>
            <a:r>
              <a:rPr lang="en-US" sz="2800"/>
              <a:t>Parking</a:t>
            </a:r>
            <a:endParaRPr lang="en-US" sz="2800" dirty="0"/>
          </a:p>
        </p:txBody>
      </p:sp>
      <p:sp>
        <p:nvSpPr>
          <p:cNvPr id="69" name="Rectangle 64">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7" name="Rectangle 66">
            <a:extLst>
              <a:ext uri="{FF2B5EF4-FFF2-40B4-BE49-F238E27FC236}">
                <a16:creationId xmlns:a16="http://schemas.microsoft.com/office/drawing/2014/main" id="{CA52A9B9-B2B3-46F0-9D53-0EFF9905B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01049" y="1454932"/>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EF8F120-030D-4E8A-AA78-DF9E4C5C62FB}"/>
              </a:ext>
            </a:extLst>
          </p:cNvPr>
          <p:cNvSpPr>
            <a:spLocks noGrp="1"/>
          </p:cNvSpPr>
          <p:nvPr>
            <p:ph idx="1"/>
          </p:nvPr>
        </p:nvSpPr>
        <p:spPr>
          <a:xfrm>
            <a:off x="805759" y="570368"/>
            <a:ext cx="3911098" cy="2166598"/>
          </a:xfrm>
          <a:solidFill>
            <a:srgbClr val="FAE0CE"/>
          </a:solidFill>
        </p:spPr>
        <p:txBody>
          <a:bodyPr anchor="ctr">
            <a:normAutofit/>
          </a:bodyPr>
          <a:lstStyle/>
          <a:p>
            <a:pPr marL="0" indent="0">
              <a:buNone/>
            </a:pPr>
            <a:r>
              <a:rPr lang="en-US" sz="1800" b="1" dirty="0"/>
              <a:t>Parking lot P4 located at Broadway and Civic Center </a:t>
            </a:r>
          </a:p>
          <a:p>
            <a:pPr marL="0" indent="0">
              <a:buNone/>
            </a:pPr>
            <a:endParaRPr lang="en-US" sz="1800" b="1" dirty="0"/>
          </a:p>
          <a:p>
            <a:pPr marL="0" indent="0">
              <a:buNone/>
            </a:pPr>
            <a:r>
              <a:rPr lang="en-US" sz="1800" b="1" dirty="0"/>
              <a:t>Limited metered parking in P5 behind Old Courthouse</a:t>
            </a:r>
          </a:p>
        </p:txBody>
      </p:sp>
      <p:pic>
        <p:nvPicPr>
          <p:cNvPr id="6" name="Picture 5">
            <a:extLst>
              <a:ext uri="{FF2B5EF4-FFF2-40B4-BE49-F238E27FC236}">
                <a16:creationId xmlns:a16="http://schemas.microsoft.com/office/drawing/2014/main" id="{9D7523B4-A1B7-487C-BA7C-FE73150B45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536" r="25560"/>
          <a:stretch/>
        </p:blipFill>
        <p:spPr>
          <a:xfrm rot="5400000">
            <a:off x="451115" y="2508515"/>
            <a:ext cx="3898370" cy="4800600"/>
          </a:xfrm>
          <a:prstGeom prst="rect">
            <a:avLst/>
          </a:prstGeom>
        </p:spPr>
      </p:pic>
      <p:pic>
        <p:nvPicPr>
          <p:cNvPr id="8" name="Picture 7">
            <a:extLst>
              <a:ext uri="{FF2B5EF4-FFF2-40B4-BE49-F238E27FC236}">
                <a16:creationId xmlns:a16="http://schemas.microsoft.com/office/drawing/2014/main" id="{3206D0AD-B9CE-4094-B042-59DD8BA9F9F7}"/>
              </a:ext>
            </a:extLst>
          </p:cNvPr>
          <p:cNvPicPr>
            <a:picLocks noChangeAspect="1"/>
          </p:cNvPicPr>
          <p:nvPr/>
        </p:nvPicPr>
        <p:blipFill rotWithShape="1">
          <a:blip r:embed="rId3">
            <a:extLst>
              <a:ext uri="{28A0092B-C50C-407E-A947-70E740481C1C}">
                <a14:useLocalDpi xmlns:a14="http://schemas.microsoft.com/office/drawing/2010/main" val="0"/>
              </a:ext>
            </a:extLst>
          </a:blip>
          <a:srcRect t="8163"/>
          <a:stretch/>
        </p:blipFill>
        <p:spPr>
          <a:xfrm>
            <a:off x="4830165" y="223276"/>
            <a:ext cx="4200526" cy="6127730"/>
          </a:xfrm>
          <a:prstGeom prst="rect">
            <a:avLst/>
          </a:prstGeom>
        </p:spPr>
      </p:pic>
    </p:spTree>
    <p:extLst>
      <p:ext uri="{BB962C8B-B14F-4D97-AF65-F5344CB8AC3E}">
        <p14:creationId xmlns:p14="http://schemas.microsoft.com/office/powerpoint/2010/main" val="1910338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alpha val="25000"/>
              </a:schemeClr>
            </a:gs>
            <a:gs pos="100000">
              <a:schemeClr val="accent1">
                <a:lumMod val="45000"/>
                <a:lumOff val="55000"/>
              </a:schemeClr>
            </a:gs>
          </a:gsLst>
          <a:lin ang="540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390858" y="911116"/>
            <a:ext cx="515815"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395419"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600123" y="643467"/>
            <a:ext cx="307028"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6646" y="644382"/>
            <a:ext cx="289201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TextBox 6">
            <a:extLst>
              <a:ext uri="{FF2B5EF4-FFF2-40B4-BE49-F238E27FC236}">
                <a16:creationId xmlns:a16="http://schemas.microsoft.com/office/drawing/2014/main" id="{3EBB26FC-14F2-493B-ADB4-9B73D16FB785}"/>
              </a:ext>
            </a:extLst>
          </p:cNvPr>
          <p:cNvSpPr txBox="1"/>
          <p:nvPr/>
        </p:nvSpPr>
        <p:spPr>
          <a:xfrm>
            <a:off x="860159" y="998002"/>
            <a:ext cx="2387205" cy="147195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100" kern="1200" dirty="0">
                <a:solidFill>
                  <a:srgbClr val="FFFFFF"/>
                </a:solidFill>
                <a:latin typeface="+mj-lt"/>
                <a:ea typeface="+mj-ea"/>
                <a:cs typeface="+mj-cs"/>
              </a:rPr>
              <a:t>Confirming your hearing attendance  </a:t>
            </a:r>
          </a:p>
        </p:txBody>
      </p:sp>
      <p:sp>
        <p:nvSpPr>
          <p:cNvPr id="4" name="Text Placeholder 3">
            <a:extLst>
              <a:ext uri="{FF2B5EF4-FFF2-40B4-BE49-F238E27FC236}">
                <a16:creationId xmlns:a16="http://schemas.microsoft.com/office/drawing/2014/main" id="{5A6DA812-E836-434C-8DCB-DA9959B98C34}"/>
              </a:ext>
            </a:extLst>
          </p:cNvPr>
          <p:cNvSpPr>
            <a:spLocks noGrp="1"/>
          </p:cNvSpPr>
          <p:nvPr>
            <p:ph type="body" sz="half" idx="2"/>
          </p:nvPr>
        </p:nvSpPr>
        <p:spPr>
          <a:xfrm>
            <a:off x="854726" y="2546161"/>
            <a:ext cx="2400338" cy="2985929"/>
          </a:xfrm>
        </p:spPr>
        <p:txBody>
          <a:bodyPr vert="horz" lIns="91440" tIns="45720" rIns="91440" bIns="45720" rtlCol="0" anchor="t">
            <a:normAutofit/>
          </a:bodyPr>
          <a:lstStyle/>
          <a:p>
            <a:r>
              <a:rPr lang="en-US" sz="1500" dirty="0">
                <a:solidFill>
                  <a:schemeClr val="tx1"/>
                </a:solidFill>
              </a:rPr>
              <a:t>Confirm your attendance at least </a:t>
            </a:r>
            <a:r>
              <a:rPr lang="en-US" sz="1500" b="1" dirty="0">
                <a:solidFill>
                  <a:schemeClr val="tx1"/>
                </a:solidFill>
              </a:rPr>
              <a:t>21 days </a:t>
            </a:r>
            <a:r>
              <a:rPr lang="en-US" sz="1500" dirty="0">
                <a:solidFill>
                  <a:schemeClr val="tx1"/>
                </a:solidFill>
              </a:rPr>
              <a:t>prior to hearing.</a:t>
            </a:r>
          </a:p>
          <a:p>
            <a:r>
              <a:rPr lang="en-US" sz="1500" dirty="0">
                <a:solidFill>
                  <a:schemeClr val="tx1"/>
                </a:solidFill>
              </a:rPr>
              <a:t>Mark the Confirmation of Attendance box on your Notice of Hearing, sign, and date.</a:t>
            </a:r>
          </a:p>
          <a:p>
            <a:r>
              <a:rPr lang="en-US" sz="1500" dirty="0">
                <a:solidFill>
                  <a:schemeClr val="tx1"/>
                </a:solidFill>
              </a:rPr>
              <a:t>Email to </a:t>
            </a:r>
            <a:r>
              <a:rPr lang="en-US" sz="1500" dirty="0">
                <a:solidFill>
                  <a:schemeClr val="tx1"/>
                </a:solidFill>
                <a:hlinkClick r:id="rId2">
                  <a:extLst>
                    <a:ext uri="{A12FA001-AC4F-418D-AE19-62706E023703}">
                      <ahyp:hlinkClr xmlns:ahyp="http://schemas.microsoft.com/office/drawing/2018/hyperlinkcolor" val="tx"/>
                    </a:ext>
                  </a:extLst>
                </a:hlinkClick>
              </a:rPr>
              <a:t>Response@ocgov.com</a:t>
            </a:r>
            <a:r>
              <a:rPr lang="en-US" sz="1500" dirty="0">
                <a:solidFill>
                  <a:schemeClr val="tx1"/>
                </a:solidFill>
              </a:rPr>
              <a:t> or Fax to 714-560-4592 or mail to Clerk of the Board PO Box 22023 Santa Ana CA 92702.</a:t>
            </a:r>
          </a:p>
          <a:p>
            <a:endParaRPr lang="en-US" sz="1500" dirty="0">
              <a:solidFill>
                <a:srgbClr val="FEFFFF"/>
              </a:solidFill>
            </a:endParaRPr>
          </a:p>
          <a:p>
            <a:pPr indent="-228600">
              <a:buFont typeface="Arial" panose="020B0604020202020204" pitchFamily="34" charset="0"/>
              <a:buChar char="•"/>
            </a:pPr>
            <a:endParaRPr lang="en-US" sz="1500" dirty="0">
              <a:solidFill>
                <a:srgbClr val="FEFFFF"/>
              </a:solidFill>
            </a:endParaRPr>
          </a:p>
          <a:p>
            <a:pPr indent="-228600">
              <a:buFont typeface="Arial" panose="020B0604020202020204" pitchFamily="34" charset="0"/>
              <a:buChar char="•"/>
            </a:pPr>
            <a:endParaRPr lang="en-US" sz="1500" dirty="0">
              <a:solidFill>
                <a:srgbClr val="FEFFFF"/>
              </a:solidFill>
            </a:endParaRPr>
          </a:p>
        </p:txBody>
      </p:sp>
      <p:sp>
        <p:nvSpPr>
          <p:cNvPr id="13" name="Picture Placeholder 12">
            <a:extLst>
              <a:ext uri="{FF2B5EF4-FFF2-40B4-BE49-F238E27FC236}">
                <a16:creationId xmlns:a16="http://schemas.microsoft.com/office/drawing/2014/main" id="{0F6E3BA4-124C-499C-A3BB-3CA7D70B2BA7}"/>
              </a:ext>
            </a:extLst>
          </p:cNvPr>
          <p:cNvSpPr>
            <a:spLocks noGrp="1"/>
          </p:cNvSpPr>
          <p:nvPr>
            <p:ph type="pic" idx="1"/>
          </p:nvPr>
        </p:nvSpPr>
        <p:spPr/>
      </p:sp>
      <p:sp>
        <p:nvSpPr>
          <p:cNvPr id="19" name="Picture Placeholder 12">
            <a:extLst>
              <a:ext uri="{FF2B5EF4-FFF2-40B4-BE49-F238E27FC236}">
                <a16:creationId xmlns:a16="http://schemas.microsoft.com/office/drawing/2014/main" id="{A13A0CDE-1B22-406F-B290-33103145CE75}"/>
              </a:ext>
            </a:extLst>
          </p:cNvPr>
          <p:cNvSpPr txBox="1">
            <a:spLocks/>
          </p:cNvSpPr>
          <p:nvPr/>
        </p:nvSpPr>
        <p:spPr>
          <a:xfrm>
            <a:off x="3914727" y="1820577"/>
            <a:ext cx="4629150" cy="4075451"/>
          </a:xfrm>
          <a:prstGeom prst="rect">
            <a:avLst/>
          </a:prstGeom>
          <a:gradFill>
            <a:gsLst>
              <a:gs pos="0">
                <a:schemeClr val="accent1">
                  <a:lumMod val="5000"/>
                  <a:lumOff val="95000"/>
                  <a:alpha val="25000"/>
                </a:schemeClr>
              </a:gs>
              <a:gs pos="100000">
                <a:schemeClr val="accent1">
                  <a:lumMod val="45000"/>
                  <a:lumOff val="55000"/>
                </a:schemeClr>
              </a:gs>
            </a:gsLst>
            <a:lin ang="5400000" scaled="1"/>
          </a:gradFill>
          <a:ln>
            <a:noFill/>
          </a:ln>
        </p:spPr>
      </p:sp>
      <p:sp>
        <p:nvSpPr>
          <p:cNvPr id="21" name="Picture Placeholder 12">
            <a:extLst>
              <a:ext uri="{FF2B5EF4-FFF2-40B4-BE49-F238E27FC236}">
                <a16:creationId xmlns:a16="http://schemas.microsoft.com/office/drawing/2014/main" id="{1E0611B8-D821-45B8-A1A1-9A07133EBCB8}"/>
              </a:ext>
            </a:extLst>
          </p:cNvPr>
          <p:cNvSpPr txBox="1">
            <a:spLocks/>
          </p:cNvSpPr>
          <p:nvPr/>
        </p:nvSpPr>
        <p:spPr>
          <a:xfrm>
            <a:off x="4067127" y="1972977"/>
            <a:ext cx="4629150" cy="4075451"/>
          </a:xfrm>
          <a:prstGeom prst="rect">
            <a:avLst/>
          </a:prstGeom>
          <a:gradFill>
            <a:gsLst>
              <a:gs pos="0">
                <a:schemeClr val="accent1">
                  <a:lumMod val="5000"/>
                  <a:lumOff val="95000"/>
                  <a:alpha val="25000"/>
                </a:schemeClr>
              </a:gs>
              <a:gs pos="100000">
                <a:schemeClr val="accent1">
                  <a:lumMod val="45000"/>
                  <a:lumOff val="55000"/>
                </a:schemeClr>
              </a:gs>
            </a:gsLst>
            <a:lin ang="5400000" scaled="1"/>
          </a:gradFill>
          <a:ln>
            <a:noFill/>
          </a:ln>
        </p:spPr>
      </p:sp>
      <p:pic>
        <p:nvPicPr>
          <p:cNvPr id="2" name="Picture 1">
            <a:extLst>
              <a:ext uri="{FF2B5EF4-FFF2-40B4-BE49-F238E27FC236}">
                <a16:creationId xmlns:a16="http://schemas.microsoft.com/office/drawing/2014/main" id="{BFAD5B22-54E9-4653-A05C-ED76AF3E9414}"/>
              </a:ext>
            </a:extLst>
          </p:cNvPr>
          <p:cNvPicPr>
            <a:picLocks noChangeAspect="1"/>
          </p:cNvPicPr>
          <p:nvPr/>
        </p:nvPicPr>
        <p:blipFill>
          <a:blip r:embed="rId3"/>
          <a:stretch>
            <a:fillRect/>
          </a:stretch>
        </p:blipFill>
        <p:spPr>
          <a:xfrm>
            <a:off x="3887391" y="356"/>
            <a:ext cx="5238105" cy="6858000"/>
          </a:xfrm>
          <a:prstGeom prst="rect">
            <a:avLst/>
          </a:prstGeom>
        </p:spPr>
      </p:pic>
      <p:sp>
        <p:nvSpPr>
          <p:cNvPr id="5" name="Arrow: Right 4">
            <a:extLst>
              <a:ext uri="{FF2B5EF4-FFF2-40B4-BE49-F238E27FC236}">
                <a16:creationId xmlns:a16="http://schemas.microsoft.com/office/drawing/2014/main" id="{829A503F-F74C-45CC-B64D-24483F4FC11B}"/>
              </a:ext>
            </a:extLst>
          </p:cNvPr>
          <p:cNvSpPr/>
          <p:nvPr/>
        </p:nvSpPr>
        <p:spPr>
          <a:xfrm>
            <a:off x="3141552" y="3617529"/>
            <a:ext cx="1141258" cy="298137"/>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3962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useBgFill="1">
        <p:nvSpPr>
          <p:cNvPr id="50" name="Rectangle 4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52" name="Rectangle 4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4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Rectangle 5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93A83DF-D872-4759-A6DD-B21D9E9B606E}"/>
              </a:ext>
            </a:extLst>
          </p:cNvPr>
          <p:cNvSpPr>
            <a:spLocks noGrp="1"/>
          </p:cNvSpPr>
          <p:nvPr>
            <p:ph type="title"/>
          </p:nvPr>
        </p:nvSpPr>
        <p:spPr>
          <a:xfrm>
            <a:off x="350041" y="586855"/>
            <a:ext cx="2401025" cy="3387497"/>
          </a:xfrm>
        </p:spPr>
        <p:txBody>
          <a:bodyPr anchor="b">
            <a:normAutofit/>
          </a:bodyPr>
          <a:lstStyle/>
          <a:p>
            <a:pPr algn="r"/>
            <a:r>
              <a:rPr lang="en-US" sz="3500" dirty="0">
                <a:solidFill>
                  <a:srgbClr val="FFFFFF"/>
                </a:solidFill>
              </a:rPr>
              <a:t>Contact County Assessor</a:t>
            </a:r>
          </a:p>
        </p:txBody>
      </p:sp>
      <p:sp>
        <p:nvSpPr>
          <p:cNvPr id="29" name="Content Placeholder 2">
            <a:extLst>
              <a:ext uri="{FF2B5EF4-FFF2-40B4-BE49-F238E27FC236}">
                <a16:creationId xmlns:a16="http://schemas.microsoft.com/office/drawing/2014/main" id="{4D661E14-B71B-43EC-A2D2-2E51BF727687}"/>
              </a:ext>
            </a:extLst>
          </p:cNvPr>
          <p:cNvSpPr>
            <a:spLocks noGrp="1"/>
          </p:cNvSpPr>
          <p:nvPr>
            <p:ph idx="1"/>
          </p:nvPr>
        </p:nvSpPr>
        <p:spPr>
          <a:xfrm>
            <a:off x="3607694" y="649480"/>
            <a:ext cx="4916510" cy="5546047"/>
          </a:xfrm>
          <a:solidFill>
            <a:schemeClr val="accent1">
              <a:lumMod val="60000"/>
              <a:lumOff val="40000"/>
            </a:schemeClr>
          </a:solidFill>
        </p:spPr>
        <p:txBody>
          <a:bodyPr anchor="ctr">
            <a:normAutofit/>
          </a:bodyPr>
          <a:lstStyle/>
          <a:p>
            <a:pPr marL="0" indent="0">
              <a:lnSpc>
                <a:spcPct val="150000"/>
              </a:lnSpc>
              <a:spcBef>
                <a:spcPts val="0"/>
              </a:spcBef>
              <a:buNone/>
            </a:pPr>
            <a:r>
              <a:rPr lang="en-US" altLang="en-US" sz="1700" dirty="0">
                <a:cs typeface="Times New Roman" panose="02020603050405020304" pitchFamily="18" charset="0"/>
              </a:rPr>
              <a:t>After you confirm your attendance, call the Assessor’s office to begin a discussion with the Appraiser handling your Appeal to possibly arrive at a STIPULATION of  value. </a:t>
            </a:r>
          </a:p>
          <a:p>
            <a:pPr marL="0" indent="0">
              <a:buNone/>
            </a:pPr>
            <a:endParaRPr lang="en-US" sz="1700" dirty="0"/>
          </a:p>
          <a:p>
            <a:r>
              <a:rPr lang="en-US" altLang="en-US" sz="1700" b="1" dirty="0"/>
              <a:t>Call the Assessor’s Office at (714) 834-2727 </a:t>
            </a:r>
          </a:p>
          <a:p>
            <a:pPr>
              <a:lnSpc>
                <a:spcPct val="150000"/>
              </a:lnSpc>
              <a:spcBef>
                <a:spcPts val="0"/>
              </a:spcBef>
            </a:pPr>
            <a:r>
              <a:rPr lang="en-US" altLang="en-US" sz="1700" b="1" dirty="0"/>
              <a:t>Ask to speak with an Appraiser in the Assessor’s Appeal Division</a:t>
            </a:r>
            <a:endParaRPr lang="en-US" sz="1700" dirty="0"/>
          </a:p>
          <a:p>
            <a:pPr marL="0" indent="0">
              <a:buNone/>
            </a:pPr>
            <a:endParaRPr lang="en-US" sz="1700" dirty="0"/>
          </a:p>
        </p:txBody>
      </p:sp>
    </p:spTree>
    <p:extLst>
      <p:ext uri="{BB962C8B-B14F-4D97-AF65-F5344CB8AC3E}">
        <p14:creationId xmlns:p14="http://schemas.microsoft.com/office/powerpoint/2010/main" val="1210215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6E713A-A868-4833-997B-207497787155}"/>
              </a:ext>
            </a:extLst>
          </p:cNvPr>
          <p:cNvSpPr>
            <a:spLocks noGrp="1"/>
          </p:cNvSpPr>
          <p:nvPr>
            <p:ph type="title"/>
          </p:nvPr>
        </p:nvSpPr>
        <p:spPr/>
        <p:txBody>
          <a:bodyPr/>
          <a:lstStyle/>
          <a:p>
            <a:r>
              <a:rPr lang="en-US" dirty="0"/>
              <a:t>Timeline of Property Tax Events</a:t>
            </a:r>
          </a:p>
        </p:txBody>
      </p:sp>
      <p:sp>
        <p:nvSpPr>
          <p:cNvPr id="18" name="Content Placeholder 17">
            <a:extLst>
              <a:ext uri="{FF2B5EF4-FFF2-40B4-BE49-F238E27FC236}">
                <a16:creationId xmlns:a16="http://schemas.microsoft.com/office/drawing/2014/main" id="{E501DE6D-1800-4BD7-B8E2-C84DBBCA4AB4}"/>
              </a:ext>
            </a:extLst>
          </p:cNvPr>
          <p:cNvSpPr>
            <a:spLocks noGrp="1"/>
          </p:cNvSpPr>
          <p:nvPr>
            <p:ph sz="half" idx="2"/>
          </p:nvPr>
        </p:nvSpPr>
        <p:spPr/>
        <p:txBody>
          <a:bodyPr/>
          <a:lstStyle/>
          <a:p>
            <a:endParaRPr lang="en-US" dirty="0"/>
          </a:p>
        </p:txBody>
      </p:sp>
      <p:pic>
        <p:nvPicPr>
          <p:cNvPr id="19" name="Picture 18">
            <a:extLst>
              <a:ext uri="{FF2B5EF4-FFF2-40B4-BE49-F238E27FC236}">
                <a16:creationId xmlns:a16="http://schemas.microsoft.com/office/drawing/2014/main" id="{ADE47F17-0F36-4458-8B72-A26E12C5B294}"/>
              </a:ext>
            </a:extLst>
          </p:cNvPr>
          <p:cNvPicPr>
            <a:picLocks noChangeAspect="1"/>
          </p:cNvPicPr>
          <p:nvPr/>
        </p:nvPicPr>
        <p:blipFill>
          <a:blip r:embed="rId2"/>
          <a:stretch>
            <a:fillRect/>
          </a:stretch>
        </p:blipFill>
        <p:spPr>
          <a:xfrm>
            <a:off x="442225" y="1579535"/>
            <a:ext cx="8259549" cy="4803602"/>
          </a:xfrm>
          <a:prstGeom prst="rect">
            <a:avLst/>
          </a:prstGeom>
          <a:solidFill>
            <a:schemeClr val="bg1"/>
          </a:solidFill>
          <a:ln w="19050">
            <a:solidFill>
              <a:schemeClr val="accent1">
                <a:lumMod val="20000"/>
                <a:lumOff val="80000"/>
              </a:schemeClr>
            </a:solidFill>
          </a:ln>
        </p:spPr>
      </p:pic>
    </p:spTree>
    <p:extLst>
      <p:ext uri="{BB962C8B-B14F-4D97-AF65-F5344CB8AC3E}">
        <p14:creationId xmlns:p14="http://schemas.microsoft.com/office/powerpoint/2010/main" val="3487037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A group of people sitting at a table with microphones&#10;&#10;Description automatically generated with low confidence">
            <a:extLst>
              <a:ext uri="{FF2B5EF4-FFF2-40B4-BE49-F238E27FC236}">
                <a16:creationId xmlns:a16="http://schemas.microsoft.com/office/drawing/2014/main" id="{BBB62C8A-8088-EBF9-13BD-9D1E6C8636D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25000"/>
          <a:stretch/>
        </p:blipFill>
        <p:spPr bwMode="auto">
          <a:xfrm>
            <a:off x="-21997" y="2"/>
            <a:ext cx="9144001" cy="51435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03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47357"/>
            <a:ext cx="9144000" cy="55241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A1B45BE3-5FAB-4B75-9BDF-47CCBA8BC442}"/>
              </a:ext>
            </a:extLst>
          </p:cNvPr>
          <p:cNvSpPr>
            <a:spLocks noGrp="1"/>
          </p:cNvSpPr>
          <p:nvPr>
            <p:ph type="title"/>
          </p:nvPr>
        </p:nvSpPr>
        <p:spPr>
          <a:xfrm>
            <a:off x="392907" y="4860420"/>
            <a:ext cx="8408194" cy="558627"/>
          </a:xfrm>
        </p:spPr>
        <p:txBody>
          <a:bodyPr vert="horz" lIns="68580" tIns="34290" rIns="68580" bIns="34290" rtlCol="0" anchor="ctr">
            <a:normAutofit/>
          </a:bodyPr>
          <a:lstStyle/>
          <a:p>
            <a:pPr algn="ctr"/>
            <a:r>
              <a:rPr lang="en-US" dirty="0">
                <a:solidFill>
                  <a:schemeClr val="tx1">
                    <a:lumMod val="85000"/>
                    <a:lumOff val="15000"/>
                  </a:schemeClr>
                </a:solidFill>
              </a:rPr>
              <a:t>Can the Assessment Appeals Board raise my value?</a:t>
            </a:r>
          </a:p>
        </p:txBody>
      </p:sp>
      <p:cxnSp>
        <p:nvCxnSpPr>
          <p:cNvPr id="1033" name="Straight Connector 103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788737"/>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458389"/>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9725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A544C-D076-40AF-B145-177B42D0A9EE}"/>
              </a:ext>
            </a:extLst>
          </p:cNvPr>
          <p:cNvSpPr>
            <a:spLocks noGrp="1"/>
          </p:cNvSpPr>
          <p:nvPr>
            <p:ph type="title"/>
          </p:nvPr>
        </p:nvSpPr>
        <p:spPr>
          <a:xfrm>
            <a:off x="4752975" y="1464240"/>
            <a:ext cx="2976561" cy="1221581"/>
          </a:xfrm>
        </p:spPr>
        <p:txBody>
          <a:bodyPr anchor="b">
            <a:normAutofit/>
          </a:bodyPr>
          <a:lstStyle/>
          <a:p>
            <a:pPr algn="ctr"/>
            <a:r>
              <a:rPr lang="en-US" sz="2625"/>
              <a:t>Hearing Officer vs </a:t>
            </a:r>
            <a:br>
              <a:rPr lang="en-US" sz="2625"/>
            </a:br>
            <a:r>
              <a:rPr lang="en-US" sz="2625"/>
              <a:t>3 Member Board</a:t>
            </a:r>
            <a:endParaRPr lang="en-US" sz="2625" dirty="0"/>
          </a:p>
        </p:txBody>
      </p:sp>
      <p:pic>
        <p:nvPicPr>
          <p:cNvPr id="35" name="Picture 34">
            <a:extLst>
              <a:ext uri="{FF2B5EF4-FFF2-40B4-BE49-F238E27FC236}">
                <a16:creationId xmlns:a16="http://schemas.microsoft.com/office/drawing/2014/main" id="{F36C7D94-39A5-485C-B773-53A45446D3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61028" y="1721389"/>
            <a:ext cx="3592946" cy="3428999"/>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AD028073-DB15-4CFF-B85F-D16DBF885E20}"/>
              </a:ext>
            </a:extLst>
          </p:cNvPr>
          <p:cNvSpPr>
            <a:spLocks noGrp="1"/>
          </p:cNvSpPr>
          <p:nvPr>
            <p:ph idx="1"/>
          </p:nvPr>
        </p:nvSpPr>
        <p:spPr>
          <a:xfrm>
            <a:off x="4752976" y="2818210"/>
            <a:ext cx="2976560" cy="2814637"/>
          </a:xfrm>
        </p:spPr>
        <p:txBody>
          <a:bodyPr>
            <a:normAutofit lnSpcReduction="10000"/>
          </a:bodyPr>
          <a:lstStyle/>
          <a:p>
            <a:pPr marL="0" indent="0">
              <a:buNone/>
            </a:pPr>
            <a:r>
              <a:rPr lang="en-US" sz="1875"/>
              <a:t>A Hearing officer is one Board Member</a:t>
            </a:r>
          </a:p>
          <a:p>
            <a:r>
              <a:rPr lang="en-US" sz="1500"/>
              <a:t>A </a:t>
            </a:r>
            <a:r>
              <a:rPr lang="en-US" sz="1500" dirty="0"/>
              <a:t>less formal setting</a:t>
            </a:r>
          </a:p>
          <a:p>
            <a:r>
              <a:rPr lang="en-US" sz="1500" dirty="0"/>
              <a:t>Cannot request Findings of Fact</a:t>
            </a:r>
          </a:p>
          <a:p>
            <a:r>
              <a:rPr lang="en-US" sz="1500"/>
              <a:t>Hearing Officer decision is final </a:t>
            </a:r>
            <a:r>
              <a:rPr lang="en-US" sz="1425"/>
              <a:t>(Cannot go to a Board to appeal Hearing Officer’s decision)</a:t>
            </a:r>
          </a:p>
          <a:p>
            <a:pPr marL="0" indent="0">
              <a:buNone/>
            </a:pPr>
            <a:endParaRPr lang="en-US" sz="1200"/>
          </a:p>
          <a:p>
            <a:pPr marL="0" indent="0">
              <a:buNone/>
            </a:pPr>
            <a:r>
              <a:rPr lang="en-US" sz="1875"/>
              <a:t>An Assessment Appeals Board is a panel of three Board Members</a:t>
            </a:r>
            <a:endParaRPr lang="en-US" sz="1875" dirty="0"/>
          </a:p>
        </p:txBody>
      </p:sp>
    </p:spTree>
    <p:extLst>
      <p:ext uri="{BB962C8B-B14F-4D97-AF65-F5344CB8AC3E}">
        <p14:creationId xmlns:p14="http://schemas.microsoft.com/office/powerpoint/2010/main" val="3060966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2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Rectangle 2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D9629D-B901-4E7D-BE1B-8D2CECBFD2B5}"/>
              </a:ext>
            </a:extLst>
          </p:cNvPr>
          <p:cNvSpPr>
            <a:spLocks noGrp="1"/>
          </p:cNvSpPr>
          <p:nvPr>
            <p:ph type="title"/>
          </p:nvPr>
        </p:nvSpPr>
        <p:spPr>
          <a:xfrm>
            <a:off x="439858" y="1683756"/>
            <a:ext cx="2336449" cy="2396359"/>
          </a:xfrm>
        </p:spPr>
        <p:txBody>
          <a:bodyPr anchor="b">
            <a:normAutofit/>
          </a:bodyPr>
          <a:lstStyle/>
          <a:p>
            <a:pPr algn="ctr"/>
            <a:r>
              <a:rPr lang="en-US" sz="3500" dirty="0">
                <a:solidFill>
                  <a:srgbClr val="FFFFFF"/>
                </a:solidFill>
              </a:rPr>
              <a:t>What do I need as evidence?</a:t>
            </a:r>
            <a:br>
              <a:rPr lang="en-US" sz="3500" dirty="0">
                <a:solidFill>
                  <a:srgbClr val="FFFFFF"/>
                </a:solidFill>
              </a:rPr>
            </a:br>
            <a:r>
              <a:rPr lang="en-US" sz="3500" dirty="0">
                <a:solidFill>
                  <a:srgbClr val="FFFFFF"/>
                </a:solidFill>
              </a:rPr>
              <a:t> </a:t>
            </a:r>
          </a:p>
        </p:txBody>
      </p:sp>
      <p:graphicFrame>
        <p:nvGraphicFramePr>
          <p:cNvPr id="15" name="Content Placeholder 2">
            <a:extLst>
              <a:ext uri="{FF2B5EF4-FFF2-40B4-BE49-F238E27FC236}">
                <a16:creationId xmlns:a16="http://schemas.microsoft.com/office/drawing/2014/main" id="{9E9E9E9A-CDE2-76A7-4C6D-E0BD0CF6A7F0}"/>
              </a:ext>
            </a:extLst>
          </p:cNvPr>
          <p:cNvGraphicFramePr>
            <a:graphicFrameLocks noGrp="1"/>
          </p:cNvGraphicFramePr>
          <p:nvPr>
            <p:ph idx="1"/>
            <p:extLst>
              <p:ext uri="{D42A27DB-BD31-4B8C-83A1-F6EECF244321}">
                <p14:modId xmlns:p14="http://schemas.microsoft.com/office/powerpoint/2010/main" val="1407283106"/>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D881DDE2-C71C-4D5E-9C04-EFBD7386C11A}"/>
              </a:ext>
            </a:extLst>
          </p:cNvPr>
          <p:cNvSpPr txBox="1"/>
          <p:nvPr/>
        </p:nvSpPr>
        <p:spPr>
          <a:xfrm>
            <a:off x="815512" y="168342"/>
            <a:ext cx="3921589" cy="861774"/>
          </a:xfrm>
          <a:prstGeom prst="rect">
            <a:avLst/>
          </a:prstGeom>
          <a:gradFill>
            <a:gsLst>
              <a:gs pos="18000">
                <a:schemeClr val="bg1">
                  <a:lumMod val="85000"/>
                </a:schemeClr>
              </a:gs>
              <a:gs pos="95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p:spPr>
        <p:txBody>
          <a:bodyPr wrap="square" rtlCol="0">
            <a:spAutoFit/>
          </a:bodyPr>
          <a:lstStyle/>
          <a:p>
            <a:r>
              <a:rPr lang="en-US" sz="5000" dirty="0">
                <a:latin typeface="+mj-lt"/>
              </a:rPr>
              <a:t>Evidence</a:t>
            </a:r>
          </a:p>
        </p:txBody>
      </p:sp>
    </p:spTree>
    <p:extLst>
      <p:ext uri="{BB962C8B-B14F-4D97-AF65-F5344CB8AC3E}">
        <p14:creationId xmlns:p14="http://schemas.microsoft.com/office/powerpoint/2010/main" val="3698420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8">
            <a:extLst>
              <a:ext uri="{FF2B5EF4-FFF2-40B4-BE49-F238E27FC236}">
                <a16:creationId xmlns:a16="http://schemas.microsoft.com/office/drawing/2014/main" id="{AE0589EB-C43D-1457-3273-EA87C1CB1563}"/>
              </a:ext>
            </a:extLst>
          </p:cNvPr>
          <p:cNvPicPr>
            <a:picLocks noChangeAspect="1"/>
          </p:cNvPicPr>
          <p:nvPr/>
        </p:nvPicPr>
        <p:blipFill rotWithShape="1">
          <a:blip r:embed="rId3">
            <a:duotone>
              <a:prstClr val="black"/>
              <a:schemeClr val="tx2">
                <a:tint val="45000"/>
                <a:satMod val="400000"/>
              </a:schemeClr>
            </a:duotone>
            <a:alphaModFix amt="25000"/>
          </a:blip>
          <a:srcRect l="11000" r="-1" b="-1"/>
          <a:stretch/>
        </p:blipFill>
        <p:spPr>
          <a:xfrm>
            <a:off x="688422" y="978109"/>
            <a:ext cx="8061820" cy="5078659"/>
          </a:xfrm>
          <a:prstGeom prst="rect">
            <a:avLst/>
          </a:prstGeom>
        </p:spPr>
      </p:pic>
      <p:sp>
        <p:nvSpPr>
          <p:cNvPr id="2" name="Title 1">
            <a:extLst>
              <a:ext uri="{FF2B5EF4-FFF2-40B4-BE49-F238E27FC236}">
                <a16:creationId xmlns:a16="http://schemas.microsoft.com/office/drawing/2014/main" id="{ECD01CD6-473D-440A-B28D-12DD5624DF15}"/>
              </a:ext>
            </a:extLst>
          </p:cNvPr>
          <p:cNvSpPr>
            <a:spLocks noGrp="1"/>
          </p:cNvSpPr>
          <p:nvPr>
            <p:ph type="title"/>
          </p:nvPr>
        </p:nvSpPr>
        <p:spPr>
          <a:xfrm>
            <a:off x="393758" y="0"/>
            <a:ext cx="6409713" cy="1363517"/>
          </a:xfrm>
        </p:spPr>
        <p:txBody>
          <a:bodyPr vert="horz" lIns="91440" tIns="45720" rIns="91440" bIns="45720" rtlCol="0" anchor="ctr">
            <a:noAutofit/>
          </a:bodyPr>
          <a:lstStyle/>
          <a:p>
            <a:r>
              <a:rPr lang="en-US" sz="3500" b="0">
                <a:solidFill>
                  <a:schemeClr val="tx1"/>
                </a:solidFill>
              </a:rPr>
              <a:t>What kind of evidence should I bring to the Hearing?</a:t>
            </a:r>
            <a:endParaRPr lang="en-US" sz="3500" b="0" dirty="0">
              <a:solidFill>
                <a:schemeClr val="tx1"/>
              </a:solidFill>
            </a:endParaRPr>
          </a:p>
        </p:txBody>
      </p:sp>
      <p:graphicFrame>
        <p:nvGraphicFramePr>
          <p:cNvPr id="27" name="Text Placeholder 3">
            <a:extLst>
              <a:ext uri="{FF2B5EF4-FFF2-40B4-BE49-F238E27FC236}">
                <a16:creationId xmlns:a16="http://schemas.microsoft.com/office/drawing/2014/main" id="{12BFF73B-6CA0-B148-781F-A1D1CE12D2C2}"/>
              </a:ext>
            </a:extLst>
          </p:cNvPr>
          <p:cNvGraphicFramePr/>
          <p:nvPr>
            <p:extLst>
              <p:ext uri="{D42A27DB-BD31-4B8C-83A1-F6EECF244321}">
                <p14:modId xmlns:p14="http://schemas.microsoft.com/office/powerpoint/2010/main" val="3409339586"/>
              </p:ext>
            </p:extLst>
          </p:nvPr>
        </p:nvGraphicFramePr>
        <p:xfrm>
          <a:off x="628650" y="1363517"/>
          <a:ext cx="7886700" cy="45163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29591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DDEE4D7-DF31-45B4-81B1-2F02CA2B2406}"/>
              </a:ext>
            </a:extLst>
          </p:cNvPr>
          <p:cNvSpPr txBox="1"/>
          <p:nvPr/>
        </p:nvSpPr>
        <p:spPr>
          <a:xfrm>
            <a:off x="1240022" y="365760"/>
            <a:ext cx="7025402" cy="11887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solidFill>
                  <a:schemeClr val="tx1"/>
                </a:solidFill>
                <a:latin typeface="+mj-lt"/>
                <a:ea typeface="+mj-ea"/>
                <a:cs typeface="+mj-cs"/>
              </a:rPr>
              <a:t>Presentation Overview</a:t>
            </a:r>
          </a:p>
        </p:txBody>
      </p:sp>
      <p:sp>
        <p:nvSpPr>
          <p:cNvPr id="26" name="Freeform: Shape 25">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Rectangle 3">
            <a:extLst>
              <a:ext uri="{FF2B5EF4-FFF2-40B4-BE49-F238E27FC236}">
                <a16:creationId xmlns:a16="http://schemas.microsoft.com/office/drawing/2014/main" id="{9D947D92-F843-420C-86D2-7E1195DFC009}"/>
              </a:ext>
            </a:extLst>
          </p:cNvPr>
          <p:cNvSpPr txBox="1">
            <a:spLocks noChangeArrowheads="1"/>
          </p:cNvSpPr>
          <p:nvPr/>
        </p:nvSpPr>
        <p:spPr bwMode="auto">
          <a:xfrm>
            <a:off x="1240022" y="1920240"/>
            <a:ext cx="7025403" cy="4041648"/>
          </a:xfrm>
          <a:prstGeom prst="rect">
            <a:avLst/>
          </a:prstGeom>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indent="-228600" defTabSz="914400" fontAlgn="auto">
              <a:lnSpc>
                <a:spcPct val="90000"/>
              </a:lnSpc>
              <a:buFont typeface="Arial" panose="020B0604020202020204" pitchFamily="34" charset="0"/>
              <a:buChar char="•"/>
            </a:pPr>
            <a:r>
              <a:rPr lang="en-US" altLang="en-US" sz="3000" dirty="0">
                <a:solidFill>
                  <a:schemeClr val="bg1"/>
                </a:solidFill>
              </a:rPr>
              <a:t>Confirming your attendance</a:t>
            </a:r>
          </a:p>
          <a:p>
            <a:pPr indent="-228600" defTabSz="914400" fontAlgn="auto">
              <a:lnSpc>
                <a:spcPct val="90000"/>
              </a:lnSpc>
              <a:buFont typeface="Arial" panose="020B0604020202020204" pitchFamily="34" charset="0"/>
              <a:buChar char="•"/>
            </a:pPr>
            <a:r>
              <a:rPr lang="en-US" altLang="en-US" sz="3000" dirty="0">
                <a:solidFill>
                  <a:schemeClr val="bg1"/>
                </a:solidFill>
              </a:rPr>
              <a:t>Property Tax Event Timeline </a:t>
            </a:r>
          </a:p>
          <a:p>
            <a:pPr indent="-228600" defTabSz="914400" fontAlgn="auto">
              <a:lnSpc>
                <a:spcPct val="90000"/>
              </a:lnSpc>
              <a:buFont typeface="Arial" panose="020B0604020202020204" pitchFamily="34" charset="0"/>
              <a:buChar char="•"/>
            </a:pPr>
            <a:r>
              <a:rPr lang="en-US" altLang="en-US" sz="3000" dirty="0">
                <a:solidFill>
                  <a:schemeClr val="bg1"/>
                </a:solidFill>
              </a:rPr>
              <a:t>Informal Review</a:t>
            </a:r>
          </a:p>
          <a:p>
            <a:pPr indent="-228600" defTabSz="914400" fontAlgn="auto">
              <a:lnSpc>
                <a:spcPct val="90000"/>
              </a:lnSpc>
              <a:buFont typeface="Arial" panose="020B0604020202020204" pitchFamily="34" charset="0"/>
              <a:buChar char="•"/>
            </a:pPr>
            <a:r>
              <a:rPr lang="en-US" altLang="en-US" sz="3000" dirty="0">
                <a:solidFill>
                  <a:schemeClr val="bg1"/>
                </a:solidFill>
              </a:rPr>
              <a:t>Organizational Structure </a:t>
            </a:r>
          </a:p>
          <a:p>
            <a:pPr indent="-228600" defTabSz="914400" fontAlgn="auto">
              <a:lnSpc>
                <a:spcPct val="90000"/>
              </a:lnSpc>
              <a:buFont typeface="Arial" panose="020B0604020202020204" pitchFamily="34" charset="0"/>
              <a:buChar char="•"/>
            </a:pPr>
            <a:r>
              <a:rPr lang="en-US" altLang="en-US" sz="3000" dirty="0">
                <a:solidFill>
                  <a:schemeClr val="bg1"/>
                </a:solidFill>
              </a:rPr>
              <a:t>Evidence/Comparable Sales </a:t>
            </a:r>
          </a:p>
          <a:p>
            <a:pPr indent="-228600" defTabSz="914400" fontAlgn="auto">
              <a:lnSpc>
                <a:spcPct val="90000"/>
              </a:lnSpc>
              <a:buFont typeface="Arial" panose="020B0604020202020204" pitchFamily="34" charset="0"/>
              <a:buChar char="•"/>
            </a:pPr>
            <a:r>
              <a:rPr lang="en-US" altLang="en-US" sz="3000" dirty="0">
                <a:solidFill>
                  <a:schemeClr val="bg1"/>
                </a:solidFill>
              </a:rPr>
              <a:t>90 Day Rule</a:t>
            </a:r>
            <a:endParaRPr lang="en-US" altLang="en-US" sz="3000" dirty="0">
              <a:solidFill>
                <a:schemeClr val="tx1"/>
              </a:solidFill>
            </a:endParaRPr>
          </a:p>
          <a:p>
            <a:pPr indent="-228600" defTabSz="914400" fontAlgn="auto">
              <a:lnSpc>
                <a:spcPct val="90000"/>
              </a:lnSpc>
              <a:buFont typeface="Arial" panose="020B0604020202020204" pitchFamily="34" charset="0"/>
              <a:buChar char="•"/>
            </a:pPr>
            <a:endParaRPr lang="en-US" altLang="en-US" sz="1500" dirty="0">
              <a:solidFill>
                <a:schemeClr val="tx1"/>
              </a:solidFill>
            </a:endParaRPr>
          </a:p>
          <a:p>
            <a:pPr indent="-228600" defTabSz="914400" fontAlgn="auto">
              <a:lnSpc>
                <a:spcPct val="90000"/>
              </a:lnSpc>
              <a:buFont typeface="Arial" panose="020B0604020202020204" pitchFamily="34" charset="0"/>
              <a:buChar char="•"/>
            </a:pPr>
            <a:endParaRPr lang="en-US" altLang="en-US" sz="1500" dirty="0">
              <a:solidFill>
                <a:schemeClr val="tx1"/>
              </a:solidFill>
            </a:endParaRPr>
          </a:p>
          <a:p>
            <a:pPr marL="36900" indent="-228600" defTabSz="914400" fontAlgn="auto">
              <a:lnSpc>
                <a:spcPct val="90000"/>
              </a:lnSpc>
              <a:buFont typeface="Arial" panose="020B0604020202020204" pitchFamily="34" charset="0"/>
              <a:buChar char="•"/>
            </a:pPr>
            <a:endParaRPr lang="en-US" altLang="en-US" sz="1500" dirty="0">
              <a:solidFill>
                <a:schemeClr val="tx1"/>
              </a:solidFill>
            </a:endParaRPr>
          </a:p>
        </p:txBody>
      </p:sp>
    </p:spTree>
    <p:extLst>
      <p:ext uri="{BB962C8B-B14F-4D97-AF65-F5344CB8AC3E}">
        <p14:creationId xmlns:p14="http://schemas.microsoft.com/office/powerpoint/2010/main" val="1890507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06E6000-11F6-4BD7-806A-2896581F125E}"/>
              </a:ext>
            </a:extLst>
          </p:cNvPr>
          <p:cNvSpPr>
            <a:spLocks noGrp="1"/>
          </p:cNvSpPr>
          <p:nvPr>
            <p:ph type="title"/>
          </p:nvPr>
        </p:nvSpPr>
        <p:spPr>
          <a:xfrm>
            <a:off x="-134516" y="751915"/>
            <a:ext cx="3443202" cy="2842496"/>
          </a:xfrm>
        </p:spPr>
        <p:txBody>
          <a:bodyPr anchor="t">
            <a:normAutofit fontScale="90000"/>
          </a:bodyPr>
          <a:lstStyle/>
          <a:p>
            <a:pPr algn="ctr"/>
            <a:br>
              <a:rPr lang="en-US" sz="1700" b="0" dirty="0">
                <a:solidFill>
                  <a:schemeClr val="bg1"/>
                </a:solidFill>
              </a:rPr>
            </a:br>
            <a:r>
              <a:rPr lang="en-US" sz="3500" b="0" dirty="0">
                <a:solidFill>
                  <a:schemeClr val="bg1"/>
                </a:solidFill>
              </a:rPr>
              <a:t>Where do I get Comparable Sales for evidence?</a:t>
            </a:r>
            <a:br>
              <a:rPr lang="en-US" sz="3500" b="0" dirty="0">
                <a:solidFill>
                  <a:schemeClr val="bg1"/>
                </a:solidFill>
              </a:rPr>
            </a:br>
            <a:br>
              <a:rPr lang="en-US" sz="3500" b="0" dirty="0">
                <a:solidFill>
                  <a:schemeClr val="bg1"/>
                </a:solidFill>
              </a:rPr>
            </a:br>
            <a:br>
              <a:rPr lang="en-US" sz="3500" b="0" dirty="0">
                <a:solidFill>
                  <a:schemeClr val="bg1"/>
                </a:solidFill>
              </a:rPr>
            </a:br>
            <a:br>
              <a:rPr lang="en-US" sz="3500" dirty="0">
                <a:solidFill>
                  <a:schemeClr val="bg1"/>
                </a:solidFill>
              </a:rPr>
            </a:br>
            <a:endParaRPr lang="en-US" sz="3500" dirty="0">
              <a:solidFill>
                <a:schemeClr val="bg1"/>
              </a:solidFill>
            </a:endParaRPr>
          </a:p>
        </p:txBody>
      </p:sp>
      <p:sp>
        <p:nvSpPr>
          <p:cNvPr id="3" name="Content Placeholder 2">
            <a:extLst>
              <a:ext uri="{FF2B5EF4-FFF2-40B4-BE49-F238E27FC236}">
                <a16:creationId xmlns:a16="http://schemas.microsoft.com/office/drawing/2014/main" id="{88568817-6348-4B2A-9CAD-1DAA94683FE0}"/>
              </a:ext>
            </a:extLst>
          </p:cNvPr>
          <p:cNvSpPr>
            <a:spLocks noGrp="1"/>
          </p:cNvSpPr>
          <p:nvPr>
            <p:ph sz="half" idx="1"/>
          </p:nvPr>
        </p:nvSpPr>
        <p:spPr>
          <a:xfrm>
            <a:off x="3450515" y="1412489"/>
            <a:ext cx="2553899" cy="4363844"/>
          </a:xfrm>
        </p:spPr>
        <p:txBody>
          <a:bodyPr>
            <a:noAutofit/>
          </a:bodyPr>
          <a:lstStyle/>
          <a:p>
            <a:r>
              <a:rPr lang="en-US" sz="2700" dirty="0"/>
              <a:t>Local real estate agents, appraisers, and title companies can assist you.</a:t>
            </a:r>
          </a:p>
          <a:p>
            <a:endParaRPr lang="en-US" sz="2700" dirty="0"/>
          </a:p>
          <a:p>
            <a:r>
              <a:rPr lang="en-US" sz="2700" dirty="0"/>
              <a:t>Online at Redfin or Zillow</a:t>
            </a:r>
          </a:p>
        </p:txBody>
      </p:sp>
      <p:sp>
        <p:nvSpPr>
          <p:cNvPr id="4" name="Content Placeholder 3">
            <a:extLst>
              <a:ext uri="{FF2B5EF4-FFF2-40B4-BE49-F238E27FC236}">
                <a16:creationId xmlns:a16="http://schemas.microsoft.com/office/drawing/2014/main" id="{2AEFAB7D-4B18-48C2-B766-8252844689E3}"/>
              </a:ext>
            </a:extLst>
          </p:cNvPr>
          <p:cNvSpPr>
            <a:spLocks noGrp="1"/>
          </p:cNvSpPr>
          <p:nvPr>
            <p:ph sz="half" idx="2"/>
          </p:nvPr>
        </p:nvSpPr>
        <p:spPr>
          <a:xfrm>
            <a:off x="6338703" y="2173163"/>
            <a:ext cx="2488426" cy="2580089"/>
          </a:xfrm>
        </p:spPr>
        <p:txBody>
          <a:bodyPr>
            <a:normAutofit/>
          </a:bodyPr>
          <a:lstStyle/>
          <a:p>
            <a:r>
              <a:rPr lang="en-US" sz="2500" dirty="0"/>
              <a:t>For a $10.00 fee the Assessors’ office can provide current sales. </a:t>
            </a:r>
          </a:p>
        </p:txBody>
      </p:sp>
    </p:spTree>
    <p:extLst>
      <p:ext uri="{BB962C8B-B14F-4D97-AF65-F5344CB8AC3E}">
        <p14:creationId xmlns:p14="http://schemas.microsoft.com/office/powerpoint/2010/main" val="656106998"/>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26" name="Rectangle 1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E28749-01D0-4C89-937E-BA59AF2A918E}"/>
              </a:ext>
            </a:extLst>
          </p:cNvPr>
          <p:cNvSpPr>
            <a:spLocks noGrp="1"/>
          </p:cNvSpPr>
          <p:nvPr>
            <p:ph type="title"/>
          </p:nvPr>
        </p:nvSpPr>
        <p:spPr>
          <a:xfrm>
            <a:off x="442170" y="601219"/>
            <a:ext cx="3756664" cy="1073672"/>
          </a:xfrm>
        </p:spPr>
        <p:txBody>
          <a:bodyPr vert="horz" lIns="91440" tIns="45720" rIns="91440" bIns="45720" rtlCol="0" anchor="ctr">
            <a:noAutofit/>
          </a:bodyPr>
          <a:lstStyle/>
          <a:p>
            <a:pPr algn="ctr"/>
            <a:r>
              <a:rPr lang="en-US" sz="2900" b="0" dirty="0">
                <a:solidFill>
                  <a:schemeClr val="tx1"/>
                </a:solidFill>
              </a:rPr>
              <a:t>Collecting comparable information factors to consider</a:t>
            </a:r>
          </a:p>
        </p:txBody>
      </p:sp>
      <p:grpSp>
        <p:nvGrpSpPr>
          <p:cNvPr id="27" name="Group 1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18" name="Rectangle 1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1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Rectangle 2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2C784BBF-AD36-4121-B602-73E23BEAB779}"/>
              </a:ext>
            </a:extLst>
          </p:cNvPr>
          <p:cNvSpPr>
            <a:spLocks noGrp="1"/>
          </p:cNvSpPr>
          <p:nvPr>
            <p:ph type="body" sz="half" idx="2"/>
          </p:nvPr>
        </p:nvSpPr>
        <p:spPr>
          <a:xfrm>
            <a:off x="443039" y="2330505"/>
            <a:ext cx="3419569" cy="3979585"/>
          </a:xfrm>
        </p:spPr>
        <p:txBody>
          <a:bodyPr vert="horz" lIns="91440" tIns="45720" rIns="91440" bIns="45720" rtlCol="0" anchor="ctr">
            <a:normAutofit/>
          </a:bodyPr>
          <a:lstStyle/>
          <a:p>
            <a:pPr indent="-228600">
              <a:buFont typeface="Arial" panose="020B0604020202020204" pitchFamily="34" charset="0"/>
              <a:buChar char="•"/>
            </a:pPr>
            <a:r>
              <a:rPr lang="en-US" sz="2500" dirty="0">
                <a:solidFill>
                  <a:schemeClr val="tx1"/>
                </a:solidFill>
              </a:rPr>
              <a:t>Quality</a:t>
            </a:r>
          </a:p>
          <a:p>
            <a:pPr indent="-228600">
              <a:buFont typeface="Arial" panose="020B0604020202020204" pitchFamily="34" charset="0"/>
              <a:buChar char="•"/>
            </a:pPr>
            <a:r>
              <a:rPr lang="en-US" sz="2500" dirty="0">
                <a:solidFill>
                  <a:schemeClr val="tx1"/>
                </a:solidFill>
              </a:rPr>
              <a:t>Use</a:t>
            </a:r>
          </a:p>
          <a:p>
            <a:pPr indent="-228600">
              <a:buFont typeface="Arial" panose="020B0604020202020204" pitchFamily="34" charset="0"/>
              <a:buChar char="•"/>
            </a:pPr>
            <a:r>
              <a:rPr lang="en-US" sz="2500" dirty="0">
                <a:solidFill>
                  <a:schemeClr val="tx1"/>
                </a:solidFill>
              </a:rPr>
              <a:t>Age</a:t>
            </a:r>
          </a:p>
          <a:p>
            <a:pPr indent="-228600">
              <a:buFont typeface="Arial" panose="020B0604020202020204" pitchFamily="34" charset="0"/>
              <a:buChar char="•"/>
            </a:pPr>
            <a:r>
              <a:rPr lang="en-US" sz="2500" dirty="0">
                <a:solidFill>
                  <a:schemeClr val="tx1"/>
                </a:solidFill>
              </a:rPr>
              <a:t>Location</a:t>
            </a:r>
          </a:p>
          <a:p>
            <a:pPr indent="-228600">
              <a:buFont typeface="Arial" panose="020B0604020202020204" pitchFamily="34" charset="0"/>
              <a:buChar char="•"/>
            </a:pPr>
            <a:r>
              <a:rPr lang="en-US" sz="2500" dirty="0">
                <a:solidFill>
                  <a:schemeClr val="tx1"/>
                </a:solidFill>
              </a:rPr>
              <a:t>Condition</a:t>
            </a:r>
          </a:p>
          <a:p>
            <a:pPr indent="-228600">
              <a:buFont typeface="Arial" panose="020B0604020202020204" pitchFamily="34" charset="0"/>
              <a:buChar char="•"/>
            </a:pPr>
            <a:r>
              <a:rPr lang="en-US" sz="2500" dirty="0">
                <a:solidFill>
                  <a:schemeClr val="tx1"/>
                </a:solidFill>
              </a:rPr>
              <a:t>Amenities</a:t>
            </a:r>
          </a:p>
          <a:p>
            <a:pPr indent="-228600">
              <a:buFont typeface="Arial" panose="020B0604020202020204" pitchFamily="34" charset="0"/>
              <a:buChar char="•"/>
            </a:pPr>
            <a:r>
              <a:rPr lang="en-US" sz="2500" dirty="0">
                <a:solidFill>
                  <a:schemeClr val="tx1"/>
                </a:solidFill>
              </a:rPr>
              <a:t>Size</a:t>
            </a:r>
          </a:p>
          <a:p>
            <a:pPr indent="-228600">
              <a:buFont typeface="Arial" panose="020B0604020202020204" pitchFamily="34" charset="0"/>
              <a:buChar char="•"/>
            </a:pPr>
            <a:endParaRPr lang="en-US" sz="1700" dirty="0">
              <a:solidFill>
                <a:schemeClr val="tx1"/>
              </a:solidFill>
            </a:endParaRPr>
          </a:p>
          <a:p>
            <a:endParaRPr lang="en-US" sz="1700" dirty="0">
              <a:solidFill>
                <a:schemeClr val="tx1"/>
              </a:solidFill>
            </a:endParaRPr>
          </a:p>
        </p:txBody>
      </p:sp>
      <p:sp>
        <p:nvSpPr>
          <p:cNvPr id="30" name="Rectangle 2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1031" descr="00-curb-appeal">
            <a:extLst>
              <a:ext uri="{FF2B5EF4-FFF2-40B4-BE49-F238E27FC236}">
                <a16:creationId xmlns:a16="http://schemas.microsoft.com/office/drawing/2014/main" id="{6B0ADF6B-F819-41CC-9967-F8D7ED599BE5}"/>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11315" r="11314" b="-2"/>
          <a:stretch/>
        </p:blipFill>
        <p:spPr bwMode="auto">
          <a:xfrm>
            <a:off x="4483341" y="799352"/>
            <a:ext cx="4069057" cy="52592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0139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01CD6-473D-440A-B28D-12DD5624DF15}"/>
              </a:ext>
            </a:extLst>
          </p:cNvPr>
          <p:cNvSpPr>
            <a:spLocks noGrp="1"/>
          </p:cNvSpPr>
          <p:nvPr>
            <p:ph type="title"/>
          </p:nvPr>
        </p:nvSpPr>
        <p:spPr>
          <a:xfrm>
            <a:off x="455392" y="231417"/>
            <a:ext cx="2629122" cy="1622321"/>
          </a:xfrm>
          <a:solidFill>
            <a:schemeClr val="accent4">
              <a:lumMod val="40000"/>
              <a:lumOff val="60000"/>
            </a:schemeClr>
          </a:solidFill>
        </p:spPr>
        <p:txBody>
          <a:bodyPr vert="horz" lIns="91440" tIns="45720" rIns="91440" bIns="45720" rtlCol="0" anchor="ctr">
            <a:normAutofit fontScale="90000"/>
          </a:bodyPr>
          <a:lstStyle/>
          <a:p>
            <a:pPr algn="ctr"/>
            <a:br>
              <a:rPr lang="en-US" sz="4000" b="0" kern="1200" dirty="0">
                <a:solidFill>
                  <a:schemeClr val="tx1"/>
                </a:solidFill>
                <a:latin typeface="+mj-lt"/>
                <a:ea typeface="+mj-ea"/>
                <a:cs typeface="+mj-cs"/>
              </a:rPr>
            </a:br>
            <a:r>
              <a:rPr lang="en-US" sz="4000" b="0" kern="1200" dirty="0">
                <a:solidFill>
                  <a:schemeClr val="tx1"/>
                </a:solidFill>
                <a:latin typeface="+mj-lt"/>
                <a:ea typeface="+mj-ea"/>
                <a:cs typeface="+mj-cs"/>
              </a:rPr>
              <a:t>Comparable Sales Worksheet</a:t>
            </a:r>
            <a:br>
              <a:rPr lang="en-US" sz="2400" b="0" kern="1200" dirty="0">
                <a:solidFill>
                  <a:schemeClr val="tx1"/>
                </a:solidFill>
                <a:latin typeface="+mj-lt"/>
                <a:ea typeface="+mj-ea"/>
                <a:cs typeface="+mj-cs"/>
              </a:rPr>
            </a:br>
            <a:br>
              <a:rPr lang="en-US" sz="2400" b="0" kern="1200" dirty="0">
                <a:solidFill>
                  <a:schemeClr val="tx1"/>
                </a:solidFill>
                <a:latin typeface="+mj-lt"/>
                <a:ea typeface="+mj-ea"/>
                <a:cs typeface="+mj-cs"/>
              </a:rPr>
            </a:br>
            <a:endParaRPr lang="en-US" sz="2400" b="0" kern="1200" dirty="0">
              <a:solidFill>
                <a:schemeClr val="tx1"/>
              </a:solidFill>
              <a:latin typeface="+mj-lt"/>
              <a:ea typeface="+mj-ea"/>
              <a:cs typeface="+mj-cs"/>
            </a:endParaRPr>
          </a:p>
        </p:txBody>
      </p:sp>
      <p:sp>
        <p:nvSpPr>
          <p:cNvPr id="36" name="Rectangle 3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Table&#10;&#10;Description automatically generated">
            <a:extLst>
              <a:ext uri="{FF2B5EF4-FFF2-40B4-BE49-F238E27FC236}">
                <a16:creationId xmlns:a16="http://schemas.microsoft.com/office/drawing/2014/main" id="{5A371FE4-12CA-4433-A419-C82A0E36A6BA}"/>
              </a:ext>
            </a:extLst>
          </p:cNvPr>
          <p:cNvPicPr>
            <a:picLocks noChangeAspect="1"/>
          </p:cNvPicPr>
          <p:nvPr/>
        </p:nvPicPr>
        <p:blipFill>
          <a:blip r:embed="rId2"/>
          <a:stretch>
            <a:fillRect/>
          </a:stretch>
        </p:blipFill>
        <p:spPr>
          <a:xfrm>
            <a:off x="3842765" y="231417"/>
            <a:ext cx="5011523" cy="6160330"/>
          </a:xfrm>
          <a:prstGeom prst="rect">
            <a:avLst/>
          </a:prstGeom>
          <a:effectLst/>
        </p:spPr>
      </p:pic>
      <p:graphicFrame>
        <p:nvGraphicFramePr>
          <p:cNvPr id="27" name="Text Placeholder 3">
            <a:extLst>
              <a:ext uri="{FF2B5EF4-FFF2-40B4-BE49-F238E27FC236}">
                <a16:creationId xmlns:a16="http://schemas.microsoft.com/office/drawing/2014/main" id="{12BFF73B-6CA0-B148-781F-A1D1CE12D2C2}"/>
              </a:ext>
            </a:extLst>
          </p:cNvPr>
          <p:cNvGraphicFramePr/>
          <p:nvPr>
            <p:extLst>
              <p:ext uri="{D42A27DB-BD31-4B8C-83A1-F6EECF244321}">
                <p14:modId xmlns:p14="http://schemas.microsoft.com/office/powerpoint/2010/main" val="465411024"/>
              </p:ext>
            </p:extLst>
          </p:nvPr>
        </p:nvGraphicFramePr>
        <p:xfrm>
          <a:off x="190123" y="2189679"/>
          <a:ext cx="3485584" cy="3948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0294C021-C56B-404C-8961-B6BA528A25A4}"/>
              </a:ext>
            </a:extLst>
          </p:cNvPr>
          <p:cNvSpPr txBox="1"/>
          <p:nvPr/>
        </p:nvSpPr>
        <p:spPr>
          <a:xfrm>
            <a:off x="196104" y="4235968"/>
            <a:ext cx="3116130" cy="1261884"/>
          </a:xfrm>
          <a:prstGeom prst="rect">
            <a:avLst/>
          </a:prstGeom>
          <a:solidFill>
            <a:schemeClr val="accent1">
              <a:lumMod val="40000"/>
              <a:lumOff val="60000"/>
            </a:schemeClr>
          </a:solidFill>
        </p:spPr>
        <p:txBody>
          <a:bodyPr wrap="square" rtlCol="0">
            <a:spAutoFit/>
          </a:bodyPr>
          <a:lstStyle/>
          <a:p>
            <a:endParaRPr lang="en-US" sz="2000" dirty="0">
              <a:hlinkClick r:id="rId8"/>
            </a:endParaRPr>
          </a:p>
          <a:p>
            <a:r>
              <a:rPr lang="en-US" sz="2000" dirty="0">
                <a:hlinkClick r:id="rId8"/>
              </a:rPr>
              <a:t>www.cob.ocgov.com/forms</a:t>
            </a:r>
            <a:endParaRPr lang="en-US" sz="2000" dirty="0"/>
          </a:p>
          <a:p>
            <a:endParaRPr lang="en-US" dirty="0"/>
          </a:p>
          <a:p>
            <a:endParaRPr lang="en-US" dirty="0"/>
          </a:p>
        </p:txBody>
      </p:sp>
    </p:spTree>
    <p:extLst>
      <p:ext uri="{BB962C8B-B14F-4D97-AF65-F5344CB8AC3E}">
        <p14:creationId xmlns:p14="http://schemas.microsoft.com/office/powerpoint/2010/main" val="802385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3154317"/>
            <a:ext cx="548639" cy="673460"/>
            <a:chOff x="3940602" y="308034"/>
            <a:chExt cx="2116791" cy="3428999"/>
          </a:xfrm>
          <a:solidFill>
            <a:schemeClr val="accent4"/>
          </a:solidFill>
        </p:grpSpPr>
        <p:sp>
          <p:nvSpPr>
            <p:cNvPr id="52" name="Rectangle 5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Rectangle 5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91886"/>
            <a:ext cx="4507025"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5" descr="Diagram&#10;&#10;Description automatically generated">
            <a:extLst>
              <a:ext uri="{FF2B5EF4-FFF2-40B4-BE49-F238E27FC236}">
                <a16:creationId xmlns:a16="http://schemas.microsoft.com/office/drawing/2014/main" id="{88A8EFF1-007C-4130-ABA9-D723EFF93DAF}"/>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41" r="1321" b="-3"/>
          <a:stretch/>
        </p:blipFill>
        <p:spPr>
          <a:xfrm>
            <a:off x="4548961" y="603354"/>
            <a:ext cx="4152000" cy="5465791"/>
          </a:xfrm>
          <a:prstGeom prst="rect">
            <a:avLst/>
          </a:prstGeom>
        </p:spPr>
      </p:pic>
      <p:sp>
        <p:nvSpPr>
          <p:cNvPr id="4" name="Text Placeholder 3">
            <a:extLst>
              <a:ext uri="{FF2B5EF4-FFF2-40B4-BE49-F238E27FC236}">
                <a16:creationId xmlns:a16="http://schemas.microsoft.com/office/drawing/2014/main" id="{8B5F7D68-76FF-4173-8243-963D11A18AC5}"/>
              </a:ext>
            </a:extLst>
          </p:cNvPr>
          <p:cNvSpPr>
            <a:spLocks noGrp="1"/>
          </p:cNvSpPr>
          <p:nvPr>
            <p:ph type="body" sz="half" idx="2"/>
          </p:nvPr>
        </p:nvSpPr>
        <p:spPr>
          <a:xfrm>
            <a:off x="372618" y="2529606"/>
            <a:ext cx="4223066" cy="1741638"/>
          </a:xfr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l="100000" t="100000"/>
            </a:path>
            <a:tileRect r="-100000" b="-100000"/>
          </a:gradFill>
        </p:spPr>
        <p:txBody>
          <a:bodyPr vert="horz" lIns="91440" tIns="45720" rIns="91440" bIns="45720" rtlCol="0" anchor="ctr">
            <a:normAutofit/>
          </a:bodyPr>
          <a:lstStyle/>
          <a:p>
            <a:r>
              <a:rPr lang="en-US" sz="2800" dirty="0">
                <a:solidFill>
                  <a:schemeClr val="tx1"/>
                </a:solidFill>
              </a:rPr>
              <a:t>Review AA Board Rules</a:t>
            </a:r>
          </a:p>
          <a:p>
            <a:endParaRPr lang="en-US" sz="1800" dirty="0">
              <a:solidFill>
                <a:schemeClr val="tx1"/>
              </a:solidFill>
            </a:endParaRPr>
          </a:p>
          <a:p>
            <a:r>
              <a:rPr lang="en-US" sz="1800" dirty="0">
                <a:solidFill>
                  <a:schemeClr val="tx1"/>
                </a:solidFill>
                <a:hlinkClick r:id="rId3"/>
              </a:rPr>
              <a:t>https://cob.ocgov.com/sites/cob/files/import/data/files/41239.pdf</a:t>
            </a:r>
            <a:endParaRPr lang="en-US" sz="1800" dirty="0">
              <a:solidFill>
                <a:schemeClr val="tx1"/>
              </a:solidFill>
            </a:endParaRPr>
          </a:p>
          <a:p>
            <a:endParaRPr lang="en-US" sz="1800" dirty="0">
              <a:solidFill>
                <a:schemeClr val="tx1"/>
              </a:solidFill>
            </a:endParaRPr>
          </a:p>
        </p:txBody>
      </p:sp>
    </p:spTree>
    <p:extLst>
      <p:ext uri="{BB962C8B-B14F-4D97-AF65-F5344CB8AC3E}">
        <p14:creationId xmlns:p14="http://schemas.microsoft.com/office/powerpoint/2010/main" val="2176121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E6000-11F6-4BD7-806A-2896581F125E}"/>
              </a:ext>
            </a:extLst>
          </p:cNvPr>
          <p:cNvSpPr>
            <a:spLocks noGrp="1"/>
          </p:cNvSpPr>
          <p:nvPr>
            <p:ph type="title"/>
          </p:nvPr>
        </p:nvSpPr>
        <p:spPr>
          <a:xfrm>
            <a:off x="692022" y="0"/>
            <a:ext cx="8044571" cy="1583144"/>
          </a:xfr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p:spPr>
        <p:txBody>
          <a:bodyPr vert="horz" lIns="91440" tIns="45720" rIns="91440" bIns="45720" rtlCol="0" anchor="b">
            <a:normAutofit/>
          </a:bodyPr>
          <a:lstStyle/>
          <a:p>
            <a:pPr algn="ctr"/>
            <a:r>
              <a:rPr lang="en-US" sz="4700" kern="1200" dirty="0">
                <a:solidFill>
                  <a:schemeClr val="tx1"/>
                </a:solidFill>
                <a:latin typeface="+mj-lt"/>
                <a:ea typeface="+mj-ea"/>
                <a:cs typeface="+mj-cs"/>
              </a:rPr>
              <a:t>90 Day Rule Regular Filing</a:t>
            </a:r>
            <a:br>
              <a:rPr lang="en-US" sz="4700" kern="1200" dirty="0">
                <a:solidFill>
                  <a:schemeClr val="tx1"/>
                </a:solidFill>
                <a:latin typeface="+mj-lt"/>
                <a:ea typeface="+mj-ea"/>
                <a:cs typeface="+mj-cs"/>
              </a:rPr>
            </a:br>
            <a:endParaRPr lang="en-US" sz="4700" kern="1200" dirty="0">
              <a:solidFill>
                <a:schemeClr val="tx1"/>
              </a:solidFill>
              <a:latin typeface="+mj-lt"/>
              <a:ea typeface="+mj-ea"/>
              <a:cs typeface="+mj-cs"/>
            </a:endParaRPr>
          </a:p>
        </p:txBody>
      </p:sp>
      <p:pic>
        <p:nvPicPr>
          <p:cNvPr id="6" name="Content Placeholder 5">
            <a:extLst>
              <a:ext uri="{FF2B5EF4-FFF2-40B4-BE49-F238E27FC236}">
                <a16:creationId xmlns:a16="http://schemas.microsoft.com/office/drawing/2014/main" id="{95CED84E-37F2-4EB9-9629-0AB5F6DCB88D}"/>
              </a:ext>
            </a:extLst>
          </p:cNvPr>
          <p:cNvPicPr>
            <a:picLocks noGrp="1" noChangeAspect="1"/>
          </p:cNvPicPr>
          <p:nvPr>
            <p:ph sz="half" idx="1"/>
          </p:nvPr>
        </p:nvPicPr>
        <p:blipFill>
          <a:blip r:embed="rId2"/>
          <a:stretch>
            <a:fillRect/>
          </a:stretch>
        </p:blipFill>
        <p:spPr>
          <a:xfrm>
            <a:off x="1050202" y="1773266"/>
            <a:ext cx="7170343" cy="4440746"/>
          </a:xfrm>
          <a:prstGeom prst="rect">
            <a:avLst/>
          </a:prstGeom>
          <a:ln>
            <a:solidFill>
              <a:srgbClr val="0066FF"/>
            </a:solidFill>
          </a:ln>
        </p:spPr>
      </p:pic>
    </p:spTree>
    <p:extLst>
      <p:ext uri="{BB962C8B-B14F-4D97-AF65-F5344CB8AC3E}">
        <p14:creationId xmlns:p14="http://schemas.microsoft.com/office/powerpoint/2010/main" val="1177816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0662BF18-04C0-4DBD-B7C9-16AFBABD09B1}"/>
              </a:ext>
            </a:extLst>
          </p:cNvPr>
          <p:cNvPicPr>
            <a:picLocks noGrp="1" noChangeAspect="1"/>
          </p:cNvPicPr>
          <p:nvPr>
            <p:ph type="pic" idx="1"/>
          </p:nvPr>
        </p:nvPicPr>
        <p:blipFill>
          <a:blip r:embed="rId2"/>
          <a:srcRect t="11987" b="11987"/>
          <a:stretch>
            <a:fillRect/>
          </a:stretch>
        </p:blipFill>
        <p:spPr>
          <a:xfrm>
            <a:off x="1143835" y="1548143"/>
            <a:ext cx="6714574" cy="4256323"/>
          </a:xfrm>
          <a:prstGeom prst="rect">
            <a:avLst/>
          </a:prstGeom>
        </p:spPr>
      </p:pic>
      <p:sp>
        <p:nvSpPr>
          <p:cNvPr id="4" name="Text Placeholder 3">
            <a:extLst>
              <a:ext uri="{FF2B5EF4-FFF2-40B4-BE49-F238E27FC236}">
                <a16:creationId xmlns:a16="http://schemas.microsoft.com/office/drawing/2014/main" id="{A1A51FA6-2FC6-4E13-92C5-B161D59480CC}"/>
              </a:ext>
            </a:extLst>
          </p:cNvPr>
          <p:cNvSpPr>
            <a:spLocks noGrp="1"/>
          </p:cNvSpPr>
          <p:nvPr>
            <p:ph type="body" sz="half" idx="2"/>
          </p:nvPr>
        </p:nvSpPr>
        <p:spPr>
          <a:xfrm>
            <a:off x="452674" y="0"/>
            <a:ext cx="8528363" cy="1548143"/>
          </a:xfr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p:spPr>
        <p:txBody>
          <a:bodyPr>
            <a:normAutofit/>
          </a:bodyPr>
          <a:lstStyle/>
          <a:p>
            <a:pPr algn="ctr"/>
            <a:r>
              <a:rPr lang="en-US" sz="3600" dirty="0">
                <a:solidFill>
                  <a:schemeClr val="tx1"/>
                </a:solidFill>
              </a:rPr>
              <a:t>90 Day Rule</a:t>
            </a:r>
            <a:br>
              <a:rPr lang="en-US" sz="3600" dirty="0">
                <a:solidFill>
                  <a:schemeClr val="tx1"/>
                </a:solidFill>
              </a:rPr>
            </a:br>
            <a:r>
              <a:rPr lang="en-US" sz="3600" dirty="0">
                <a:solidFill>
                  <a:schemeClr val="tx1"/>
                </a:solidFill>
              </a:rPr>
              <a:t>Supplemental, Escape or Calamity</a:t>
            </a:r>
          </a:p>
        </p:txBody>
      </p:sp>
      <p:pic>
        <p:nvPicPr>
          <p:cNvPr id="3" name="Picture 2">
            <a:extLst>
              <a:ext uri="{FF2B5EF4-FFF2-40B4-BE49-F238E27FC236}">
                <a16:creationId xmlns:a16="http://schemas.microsoft.com/office/drawing/2014/main" id="{43178267-4969-4C8E-970B-786E0B11E079}"/>
              </a:ext>
            </a:extLst>
          </p:cNvPr>
          <p:cNvPicPr>
            <a:picLocks noChangeAspect="1"/>
          </p:cNvPicPr>
          <p:nvPr/>
        </p:nvPicPr>
        <p:blipFill>
          <a:blip r:embed="rId3"/>
          <a:stretch>
            <a:fillRect/>
          </a:stretch>
        </p:blipFill>
        <p:spPr>
          <a:xfrm>
            <a:off x="1176467" y="1186787"/>
            <a:ext cx="7373103" cy="4617679"/>
          </a:xfrm>
          <a:prstGeom prst="rect">
            <a:avLst/>
          </a:prstGeom>
        </p:spPr>
      </p:pic>
    </p:spTree>
    <p:extLst>
      <p:ext uri="{BB962C8B-B14F-4D97-AF65-F5344CB8AC3E}">
        <p14:creationId xmlns:p14="http://schemas.microsoft.com/office/powerpoint/2010/main" val="1838131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1CD7767-5529-4CC3-8216-12E24F5AEBF0}"/>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29437" b="9769"/>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 Placeholder 3">
            <a:extLst>
              <a:ext uri="{FF2B5EF4-FFF2-40B4-BE49-F238E27FC236}">
                <a16:creationId xmlns:a16="http://schemas.microsoft.com/office/drawing/2014/main" id="{CE7CA7F0-19F7-4D61-BC61-5899FAF34EF4}"/>
              </a:ext>
            </a:extLst>
          </p:cNvPr>
          <p:cNvSpPr>
            <a:spLocks noGrp="1"/>
          </p:cNvSpPr>
          <p:nvPr>
            <p:ph type="body" sz="half" idx="2"/>
          </p:nvPr>
        </p:nvSpPr>
        <p:spPr>
          <a:xfrm>
            <a:off x="3167986" y="3752850"/>
            <a:ext cx="5614060" cy="2452687"/>
          </a:xfrm>
        </p:spPr>
        <p:txBody>
          <a:bodyPr vert="horz" lIns="91440" tIns="45720" rIns="91440" bIns="45720" rtlCol="0" anchor="ctr">
            <a:normAutofit/>
          </a:bodyPr>
          <a:lstStyle/>
          <a:p>
            <a:pPr>
              <a:lnSpc>
                <a:spcPct val="150000"/>
              </a:lnSpc>
              <a:spcBef>
                <a:spcPts val="0"/>
              </a:spcBef>
            </a:pPr>
            <a:r>
              <a:rPr lang="en-US" sz="2200" dirty="0">
                <a:solidFill>
                  <a:schemeClr val="tx1"/>
                </a:solidFill>
              </a:rPr>
              <a:t>Remember there are NO RESTRICTIONS on how far BACK in time you can go. Be sure to make appropriate monetary adjustments for market conditions.	</a:t>
            </a:r>
          </a:p>
          <a:p>
            <a:pPr indent="-228600">
              <a:buFont typeface="Arial" panose="020B0604020202020204" pitchFamily="34" charset="0"/>
              <a:buChar char="•"/>
            </a:pPr>
            <a:endParaRPr lang="en-US" dirty="0">
              <a:solidFill>
                <a:schemeClr val="tx1"/>
              </a:solidFill>
            </a:endParaRPr>
          </a:p>
        </p:txBody>
      </p:sp>
      <p:sp>
        <p:nvSpPr>
          <p:cNvPr id="2" name="Title 1">
            <a:extLst>
              <a:ext uri="{FF2B5EF4-FFF2-40B4-BE49-F238E27FC236}">
                <a16:creationId xmlns:a16="http://schemas.microsoft.com/office/drawing/2014/main" id="{2BAF714B-5D00-472E-823A-97FC724FDE4C}"/>
              </a:ext>
            </a:extLst>
          </p:cNvPr>
          <p:cNvSpPr>
            <a:spLocks noGrp="1"/>
          </p:cNvSpPr>
          <p:nvPr>
            <p:ph type="title"/>
          </p:nvPr>
        </p:nvSpPr>
        <p:spPr>
          <a:xfrm>
            <a:off x="262366" y="2859587"/>
            <a:ext cx="2468166" cy="2452687"/>
          </a:xfrm>
          <a:solidFill>
            <a:schemeClr val="accent2">
              <a:lumMod val="40000"/>
              <a:lumOff val="60000"/>
            </a:schemeClr>
          </a:solidFill>
        </p:spPr>
        <p:txBody>
          <a:bodyPr vert="horz" lIns="91440" tIns="45720" rIns="91440" bIns="45720" rtlCol="0" anchor="ctr">
            <a:normAutofit/>
          </a:bodyPr>
          <a:lstStyle/>
          <a:p>
            <a:pPr algn="ctr"/>
            <a:r>
              <a:rPr lang="en-US" sz="3100" dirty="0">
                <a:solidFill>
                  <a:schemeClr val="tx1"/>
                </a:solidFill>
              </a:rPr>
              <a:t>Collecting evidence and the 90-day Rule</a:t>
            </a:r>
          </a:p>
        </p:txBody>
      </p:sp>
    </p:spTree>
    <p:extLst>
      <p:ext uri="{BB962C8B-B14F-4D97-AF65-F5344CB8AC3E}">
        <p14:creationId xmlns:p14="http://schemas.microsoft.com/office/powerpoint/2010/main" val="2117129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CFD0C-660E-4397-97CA-185A40ED720A}"/>
              </a:ext>
            </a:extLst>
          </p:cNvPr>
          <p:cNvSpPr>
            <a:spLocks noGrp="1"/>
          </p:cNvSpPr>
          <p:nvPr>
            <p:ph type="title"/>
          </p:nvPr>
        </p:nvSpPr>
        <p:spPr>
          <a:xfrm>
            <a:off x="3810700" y="222248"/>
            <a:ext cx="3554914" cy="823865"/>
          </a:xfrm>
        </p:spPr>
        <p:txBody>
          <a:bodyPr vert="horz" lIns="91440" tIns="45720" rIns="91440" bIns="45720" rtlCol="0" anchor="b">
            <a:normAutofit/>
          </a:bodyPr>
          <a:lstStyle/>
          <a:p>
            <a:r>
              <a:rPr lang="en-US" sz="4400" dirty="0">
                <a:solidFill>
                  <a:schemeClr val="tx1"/>
                </a:solidFill>
              </a:rPr>
              <a:t>The Process</a:t>
            </a:r>
          </a:p>
        </p:txBody>
      </p:sp>
      <p:sp>
        <p:nvSpPr>
          <p:cNvPr id="4" name="Text Placeholder 3">
            <a:extLst>
              <a:ext uri="{FF2B5EF4-FFF2-40B4-BE49-F238E27FC236}">
                <a16:creationId xmlns:a16="http://schemas.microsoft.com/office/drawing/2014/main" id="{FBBD786D-BE1C-4DD8-A1AC-9BAA37663271}"/>
              </a:ext>
            </a:extLst>
          </p:cNvPr>
          <p:cNvSpPr>
            <a:spLocks noGrp="1"/>
          </p:cNvSpPr>
          <p:nvPr>
            <p:ph type="body" sz="half" idx="2"/>
          </p:nvPr>
        </p:nvSpPr>
        <p:spPr>
          <a:xfrm>
            <a:off x="3602852" y="2115117"/>
            <a:ext cx="5061088" cy="4108702"/>
          </a:xfrm>
        </p:spPr>
        <p:txBody>
          <a:bodyPr vert="horz" lIns="91440" tIns="45720" rIns="91440" bIns="45720" rtlCol="0">
            <a:normAutofit/>
          </a:bodyPr>
          <a:lstStyle/>
          <a:p>
            <a:pPr algn="ctr"/>
            <a:r>
              <a:rPr lang="en-US" sz="2700" dirty="0">
                <a:solidFill>
                  <a:schemeClr val="tx1"/>
                </a:solidFill>
              </a:rPr>
              <a:t>What to expect</a:t>
            </a:r>
          </a:p>
          <a:p>
            <a:pPr indent="-228600">
              <a:buFont typeface="Arial" panose="020B0604020202020204" pitchFamily="34" charset="0"/>
              <a:buChar char="•"/>
            </a:pPr>
            <a:endParaRPr lang="en-US" sz="1700" dirty="0">
              <a:solidFill>
                <a:schemeClr val="tx1"/>
              </a:solidFill>
            </a:endParaRPr>
          </a:p>
          <a:p>
            <a:r>
              <a:rPr lang="en-US" sz="2400" dirty="0">
                <a:solidFill>
                  <a:schemeClr val="tx1"/>
                </a:solidFill>
                <a:effectLst>
                  <a:outerShdw blurRad="38100" dist="38100" dir="2700000" algn="tl">
                    <a:srgbClr val="000000">
                      <a:alpha val="43137"/>
                    </a:srgbClr>
                  </a:outerShdw>
                </a:effectLst>
              </a:rPr>
              <a:t>Be on time for roll call.</a:t>
            </a:r>
          </a:p>
          <a:p>
            <a:r>
              <a:rPr lang="en-US" sz="2400" dirty="0">
                <a:solidFill>
                  <a:srgbClr val="0066FF"/>
                </a:solidFill>
              </a:rPr>
              <a:t>Be prepared with proper evidence &amp;            copies.</a:t>
            </a:r>
          </a:p>
          <a:p>
            <a:endParaRPr lang="en-US" sz="2400" dirty="0">
              <a:solidFill>
                <a:srgbClr val="0066FF"/>
              </a:solidFill>
            </a:endParaRPr>
          </a:p>
          <a:p>
            <a:r>
              <a:rPr lang="en-US" sz="2400" dirty="0">
                <a:solidFill>
                  <a:schemeClr val="tx1"/>
                </a:solidFill>
                <a:effectLst>
                  <a:outerShdw blurRad="38100" dist="38100" dir="2700000" algn="tl">
                    <a:srgbClr val="000000">
                      <a:alpha val="43137"/>
                    </a:srgbClr>
                  </a:outerShdw>
                </a:effectLst>
              </a:rPr>
              <a:t>Testimony will be under oath.</a:t>
            </a:r>
          </a:p>
          <a:p>
            <a:r>
              <a:rPr lang="en-US" sz="2400" dirty="0">
                <a:solidFill>
                  <a:srgbClr val="0066FF"/>
                </a:solidFill>
              </a:rPr>
              <a:t>Plan to spend several hours at your hearing.</a:t>
            </a:r>
          </a:p>
          <a:p>
            <a:endParaRPr lang="en-US" sz="2400" dirty="0">
              <a:solidFill>
                <a:schemeClr val="tx1"/>
              </a:solidFill>
            </a:endParaRPr>
          </a:p>
          <a:p>
            <a:pPr indent="-228600">
              <a:buFont typeface="Arial" panose="020B0604020202020204" pitchFamily="34" charset="0"/>
              <a:buChar char="•"/>
            </a:pPr>
            <a:endParaRPr lang="en-US" sz="2400" dirty="0">
              <a:solidFill>
                <a:schemeClr val="tx1"/>
              </a:solidFill>
            </a:endParaRPr>
          </a:p>
          <a:p>
            <a:pPr indent="-228600">
              <a:buFont typeface="Arial" panose="020B0604020202020204" pitchFamily="34" charset="0"/>
              <a:buChar char="•"/>
            </a:pPr>
            <a:endParaRPr lang="en-US" sz="1700" dirty="0">
              <a:solidFill>
                <a:schemeClr val="tx1"/>
              </a:solidFill>
            </a:endParaRPr>
          </a:p>
          <a:p>
            <a:pPr indent="-228600">
              <a:buFont typeface="Arial" panose="020B0604020202020204" pitchFamily="34" charset="0"/>
              <a:buChar char="•"/>
            </a:pPr>
            <a:endParaRPr lang="en-US" sz="1700" dirty="0">
              <a:solidFill>
                <a:schemeClr val="tx1"/>
              </a:solidFill>
            </a:endParaRPr>
          </a:p>
        </p:txBody>
      </p:sp>
      <p:pic>
        <p:nvPicPr>
          <p:cNvPr id="5" name="Picture 2" descr="A picture containing indoor, ceiling, orange&#10;&#10;Description automatically generated">
            <a:extLst>
              <a:ext uri="{FF2B5EF4-FFF2-40B4-BE49-F238E27FC236}">
                <a16:creationId xmlns:a16="http://schemas.microsoft.com/office/drawing/2014/main" id="{77B9C253-0583-4DBE-B346-E02F8E90E1AA}"/>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10124" r="22283"/>
          <a:stretch/>
        </p:blipFill>
        <p:spPr bwMode="auto">
          <a:xfrm>
            <a:off x="20" y="10"/>
            <a:ext cx="3476673" cy="6857990"/>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C58B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494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8" name="Straight Arrow Connector 23">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54538CC2-5B0A-4E89-9B53-2B91BE4ADE0F}"/>
              </a:ext>
            </a:extLst>
          </p:cNvPr>
          <p:cNvSpPr>
            <a:spLocks noGrp="1"/>
          </p:cNvSpPr>
          <p:nvPr>
            <p:ph type="body" sz="half" idx="2"/>
          </p:nvPr>
        </p:nvSpPr>
        <p:spPr>
          <a:xfrm>
            <a:off x="491490" y="2575034"/>
            <a:ext cx="3840085" cy="3462228"/>
          </a:xfrm>
        </p:spPr>
        <p:txBody>
          <a:bodyPr vert="horz" lIns="91440" tIns="45720" rIns="91440" bIns="45720" rtlCol="0">
            <a:normAutofit/>
          </a:bodyPr>
          <a:lstStyle/>
          <a:p>
            <a:r>
              <a:rPr lang="en-US" sz="3300" dirty="0">
                <a:solidFill>
                  <a:schemeClr val="tx1"/>
                </a:solidFill>
              </a:rPr>
              <a:t>Yes. </a:t>
            </a:r>
          </a:p>
          <a:p>
            <a:r>
              <a:rPr lang="en-US" sz="3300" dirty="0">
                <a:solidFill>
                  <a:schemeClr val="tx1"/>
                </a:solidFill>
              </a:rPr>
              <a:t>The Board will make a determination of value based upon the evidence.</a:t>
            </a:r>
          </a:p>
        </p:txBody>
      </p:sp>
      <p:pic>
        <p:nvPicPr>
          <p:cNvPr id="5" name="Picture 2" descr="Price-reduced homes for about $800,000 in three Orange County cities |  ReallyList.com">
            <a:extLst>
              <a:ext uri="{FF2B5EF4-FFF2-40B4-BE49-F238E27FC236}">
                <a16:creationId xmlns:a16="http://schemas.microsoft.com/office/drawing/2014/main" id="{146804A1-0640-4CAF-9B0D-F8DFAB9BCB05}"/>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32710" r="21377"/>
          <a:stretch/>
        </p:blipFill>
        <p:spPr bwMode="auto">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2C3E5EC-C358-4258-8C88-F350FC04F4BA}"/>
              </a:ext>
            </a:extLst>
          </p:cNvPr>
          <p:cNvSpPr>
            <a:spLocks noGrp="1"/>
          </p:cNvSpPr>
          <p:nvPr>
            <p:ph type="title"/>
          </p:nvPr>
        </p:nvSpPr>
        <p:spPr>
          <a:xfrm>
            <a:off x="2643612" y="272395"/>
            <a:ext cx="4734863" cy="1276539"/>
          </a:xfrm>
          <a:solidFill>
            <a:schemeClr val="bg1"/>
          </a:solidFill>
        </p:spPr>
        <p:txBody>
          <a:bodyPr vert="horz" lIns="91440" tIns="45720" rIns="91440" bIns="45720" rtlCol="0" anchor="ctr">
            <a:normAutofit fontScale="90000"/>
          </a:bodyPr>
          <a:lstStyle/>
          <a:p>
            <a:pPr algn="ctr"/>
            <a:r>
              <a:rPr lang="en-US" sz="4400" b="0" dirty="0">
                <a:solidFill>
                  <a:schemeClr val="tx1"/>
                </a:solidFill>
              </a:rPr>
              <a:t>Can I change my opinion of value?</a:t>
            </a:r>
          </a:p>
        </p:txBody>
      </p:sp>
    </p:spTree>
    <p:extLst>
      <p:ext uri="{BB962C8B-B14F-4D97-AF65-F5344CB8AC3E}">
        <p14:creationId xmlns:p14="http://schemas.microsoft.com/office/powerpoint/2010/main" val="1428007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56DDD-88C3-4877-A40C-AF7CC66B2A2D}"/>
              </a:ext>
            </a:extLst>
          </p:cNvPr>
          <p:cNvSpPr>
            <a:spLocks noGrp="1"/>
          </p:cNvSpPr>
          <p:nvPr>
            <p:ph type="title"/>
          </p:nvPr>
        </p:nvSpPr>
        <p:spPr>
          <a:xfrm>
            <a:off x="1240022" y="365760"/>
            <a:ext cx="7025402" cy="1188720"/>
          </a:xfrm>
        </p:spPr>
        <p:txBody>
          <a:bodyPr>
            <a:normAutofit/>
          </a:bodyPr>
          <a:lstStyle/>
          <a:p>
            <a:r>
              <a:rPr lang="en-US" sz="4000" b="0" dirty="0"/>
              <a:t>Can I withdraw my appeal?</a:t>
            </a:r>
            <a:endParaRPr lang="en-US" sz="4000" dirty="0"/>
          </a:p>
        </p:txBody>
      </p:sp>
      <p:sp>
        <p:nvSpPr>
          <p:cNvPr id="20"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CAD61B25-4A03-4D0D-90B1-25804DFB1673}"/>
              </a:ext>
            </a:extLst>
          </p:cNvPr>
          <p:cNvSpPr>
            <a:spLocks noGrp="1"/>
          </p:cNvSpPr>
          <p:nvPr>
            <p:ph idx="1"/>
          </p:nvPr>
        </p:nvSpPr>
        <p:spPr>
          <a:xfrm>
            <a:off x="1059256" y="1687908"/>
            <a:ext cx="7206170" cy="4530012"/>
          </a:xfrm>
        </p:spPr>
        <p:txBody>
          <a:bodyPr anchor="t">
            <a:normAutofit/>
          </a:bodyPr>
          <a:lstStyle/>
          <a:p>
            <a:pPr marL="0" indent="0">
              <a:buNone/>
            </a:pPr>
            <a:r>
              <a:rPr lang="en-US" sz="2900" dirty="0"/>
              <a:t>Yes. </a:t>
            </a:r>
          </a:p>
          <a:p>
            <a:pPr marL="0" indent="0">
              <a:buNone/>
            </a:pPr>
            <a:r>
              <a:rPr lang="en-US" sz="2900" dirty="0"/>
              <a:t>Send our office a written request to withdraw the application.</a:t>
            </a:r>
          </a:p>
          <a:p>
            <a:pPr marL="0" indent="0">
              <a:buNone/>
            </a:pPr>
            <a:endParaRPr lang="en-US" sz="2900" dirty="0"/>
          </a:p>
          <a:p>
            <a:pPr marL="0" indent="0">
              <a:buNone/>
            </a:pPr>
            <a:r>
              <a:rPr lang="en-US" sz="2900" dirty="0"/>
              <a:t>Or sign, date, and return the request to withdraw located on your hearing notice.</a:t>
            </a:r>
          </a:p>
          <a:p>
            <a:pPr marL="0" indent="0">
              <a:buNone/>
            </a:pPr>
            <a:endParaRPr lang="en-US" sz="2900" dirty="0"/>
          </a:p>
          <a:p>
            <a:pPr marL="0" indent="0">
              <a:buNone/>
            </a:pPr>
            <a:r>
              <a:rPr lang="en-US" sz="2900" dirty="0"/>
              <a:t>Or obtain form at www.cob.ocgov.com/forms.</a:t>
            </a:r>
          </a:p>
        </p:txBody>
      </p:sp>
    </p:spTree>
    <p:extLst>
      <p:ext uri="{BB962C8B-B14F-4D97-AF65-F5344CB8AC3E}">
        <p14:creationId xmlns:p14="http://schemas.microsoft.com/office/powerpoint/2010/main" val="1022182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DDEE4D7-DF31-45B4-81B1-2F02CA2B2406}"/>
              </a:ext>
            </a:extLst>
          </p:cNvPr>
          <p:cNvSpPr txBox="1"/>
          <p:nvPr/>
        </p:nvSpPr>
        <p:spPr>
          <a:xfrm>
            <a:off x="1240022" y="365760"/>
            <a:ext cx="7025402" cy="11887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solidFill>
                  <a:schemeClr val="tx1"/>
                </a:solidFill>
                <a:latin typeface="+mj-lt"/>
                <a:ea typeface="+mj-ea"/>
                <a:cs typeface="+mj-cs"/>
              </a:rPr>
              <a:t>Presentation Overview</a:t>
            </a:r>
          </a:p>
        </p:txBody>
      </p:sp>
      <p:sp>
        <p:nvSpPr>
          <p:cNvPr id="26" name="Freeform: Shape 25">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Rectangle 3">
            <a:extLst>
              <a:ext uri="{FF2B5EF4-FFF2-40B4-BE49-F238E27FC236}">
                <a16:creationId xmlns:a16="http://schemas.microsoft.com/office/drawing/2014/main" id="{9D947D92-F843-420C-86D2-7E1195DFC009}"/>
              </a:ext>
            </a:extLst>
          </p:cNvPr>
          <p:cNvSpPr txBox="1">
            <a:spLocks noChangeArrowheads="1"/>
          </p:cNvSpPr>
          <p:nvPr/>
        </p:nvSpPr>
        <p:spPr bwMode="auto">
          <a:xfrm>
            <a:off x="1240022" y="1920240"/>
            <a:ext cx="7025403" cy="4041648"/>
          </a:xfrm>
          <a:prstGeom prst="rect">
            <a:avLst/>
          </a:prstGeom>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indent="-228600" defTabSz="914400" fontAlgn="auto">
              <a:lnSpc>
                <a:spcPct val="90000"/>
              </a:lnSpc>
              <a:buFont typeface="Arial" panose="020B0604020202020204" pitchFamily="34" charset="0"/>
              <a:buChar char="•"/>
            </a:pPr>
            <a:r>
              <a:rPr lang="en-US" altLang="en-US" sz="3000" dirty="0">
                <a:solidFill>
                  <a:schemeClr val="bg1"/>
                </a:solidFill>
              </a:rPr>
              <a:t>The Process</a:t>
            </a:r>
          </a:p>
          <a:p>
            <a:pPr indent="-228600" defTabSz="914400" fontAlgn="auto">
              <a:lnSpc>
                <a:spcPct val="90000"/>
              </a:lnSpc>
              <a:buFont typeface="Arial" panose="020B0604020202020204" pitchFamily="34" charset="0"/>
              <a:buChar char="•"/>
            </a:pPr>
            <a:r>
              <a:rPr lang="en-US" altLang="en-US" sz="3000" dirty="0">
                <a:solidFill>
                  <a:schemeClr val="bg1"/>
                </a:solidFill>
              </a:rPr>
              <a:t>Withdrawing an Appeal</a:t>
            </a:r>
          </a:p>
          <a:p>
            <a:pPr indent="-228600" defTabSz="914400" fontAlgn="auto">
              <a:lnSpc>
                <a:spcPct val="90000"/>
              </a:lnSpc>
              <a:buFont typeface="Arial" panose="020B0604020202020204" pitchFamily="34" charset="0"/>
              <a:buChar char="•"/>
            </a:pPr>
            <a:r>
              <a:rPr lang="en-US" altLang="en-US" sz="3000" dirty="0">
                <a:solidFill>
                  <a:schemeClr val="bg1"/>
                </a:solidFill>
              </a:rPr>
              <a:t>Rescheduling an Appeal</a:t>
            </a:r>
          </a:p>
          <a:p>
            <a:pPr indent="-228600" defTabSz="914400" fontAlgn="auto">
              <a:lnSpc>
                <a:spcPct val="90000"/>
              </a:lnSpc>
              <a:buFont typeface="Arial" panose="020B0604020202020204" pitchFamily="34" charset="0"/>
              <a:buChar char="•"/>
            </a:pPr>
            <a:r>
              <a:rPr lang="en-US" altLang="en-US" sz="3000" dirty="0">
                <a:solidFill>
                  <a:schemeClr val="bg1"/>
                </a:solidFill>
              </a:rPr>
              <a:t>Waiver Agreement</a:t>
            </a:r>
          </a:p>
          <a:p>
            <a:pPr indent="-228600" defTabSz="914400" fontAlgn="auto">
              <a:lnSpc>
                <a:spcPct val="90000"/>
              </a:lnSpc>
              <a:buFont typeface="Arial" panose="020B0604020202020204" pitchFamily="34" charset="0"/>
              <a:buChar char="•"/>
            </a:pPr>
            <a:r>
              <a:rPr lang="en-US" altLang="en-US" sz="3000" dirty="0">
                <a:solidFill>
                  <a:schemeClr val="bg1"/>
                </a:solidFill>
              </a:rPr>
              <a:t>Findings of Fact</a:t>
            </a:r>
          </a:p>
          <a:p>
            <a:pPr indent="-228600" defTabSz="914400" fontAlgn="auto">
              <a:lnSpc>
                <a:spcPct val="90000"/>
              </a:lnSpc>
              <a:buFont typeface="Arial" panose="020B0604020202020204" pitchFamily="34" charset="0"/>
              <a:buChar char="•"/>
            </a:pPr>
            <a:r>
              <a:rPr lang="en-US" altLang="en-US" sz="3000" dirty="0">
                <a:solidFill>
                  <a:schemeClr val="bg1"/>
                </a:solidFill>
              </a:rPr>
              <a:t>Prop 13 value vs Annual value</a:t>
            </a:r>
          </a:p>
          <a:p>
            <a:pPr marL="36900" indent="-228600" defTabSz="914400" fontAlgn="auto">
              <a:lnSpc>
                <a:spcPct val="90000"/>
              </a:lnSpc>
              <a:buFont typeface="Arial" panose="020B0604020202020204" pitchFamily="34" charset="0"/>
              <a:buChar char="•"/>
            </a:pPr>
            <a:endParaRPr lang="en-US" altLang="en-US" sz="1500" dirty="0">
              <a:solidFill>
                <a:schemeClr val="tx1"/>
              </a:solidFill>
            </a:endParaRPr>
          </a:p>
          <a:p>
            <a:pPr indent="-228600" defTabSz="914400" fontAlgn="auto">
              <a:lnSpc>
                <a:spcPct val="90000"/>
              </a:lnSpc>
              <a:buFont typeface="Arial" panose="020B0604020202020204" pitchFamily="34" charset="0"/>
              <a:buChar char="•"/>
            </a:pPr>
            <a:endParaRPr lang="en-US" altLang="en-US" sz="1500" dirty="0">
              <a:solidFill>
                <a:schemeClr val="tx1"/>
              </a:solidFill>
            </a:endParaRPr>
          </a:p>
          <a:p>
            <a:pPr indent="-228600" defTabSz="914400" fontAlgn="auto">
              <a:lnSpc>
                <a:spcPct val="90000"/>
              </a:lnSpc>
              <a:buFont typeface="Arial" panose="020B0604020202020204" pitchFamily="34" charset="0"/>
              <a:buChar char="•"/>
            </a:pPr>
            <a:endParaRPr lang="en-US" altLang="en-US" sz="1500" dirty="0">
              <a:solidFill>
                <a:schemeClr val="tx1"/>
              </a:solidFill>
            </a:endParaRPr>
          </a:p>
          <a:p>
            <a:pPr marL="36900" indent="-228600" defTabSz="914400" fontAlgn="auto">
              <a:lnSpc>
                <a:spcPct val="90000"/>
              </a:lnSpc>
              <a:buFont typeface="Arial" panose="020B0604020202020204" pitchFamily="34" charset="0"/>
              <a:buChar char="•"/>
            </a:pPr>
            <a:endParaRPr lang="en-US" altLang="en-US" sz="1500" dirty="0">
              <a:solidFill>
                <a:schemeClr val="tx1"/>
              </a:solidFill>
            </a:endParaRPr>
          </a:p>
        </p:txBody>
      </p:sp>
    </p:spTree>
    <p:extLst>
      <p:ext uri="{BB962C8B-B14F-4D97-AF65-F5344CB8AC3E}">
        <p14:creationId xmlns:p14="http://schemas.microsoft.com/office/powerpoint/2010/main" val="3546542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327BC1-B982-4650-8E98-BFA7C8FAB260}"/>
              </a:ext>
            </a:extLst>
          </p:cNvPr>
          <p:cNvSpPr>
            <a:spLocks noGrp="1"/>
          </p:cNvSpPr>
          <p:nvPr>
            <p:ph sz="half" idx="1"/>
          </p:nvPr>
        </p:nvSpPr>
        <p:spPr>
          <a:xfrm>
            <a:off x="197964" y="1533393"/>
            <a:ext cx="3676454" cy="4351338"/>
          </a:xfrm>
        </p:spPr>
        <p:txBody>
          <a:bodyPr>
            <a:normAutofit/>
          </a:bodyPr>
          <a:lstStyle/>
          <a:p>
            <a:pPr marL="0" indent="0">
              <a:buNone/>
            </a:pPr>
            <a:r>
              <a:rPr lang="en-US" sz="2600" dirty="0"/>
              <a:t>Check box, sign, and date.</a:t>
            </a:r>
          </a:p>
          <a:p>
            <a:endParaRPr lang="en-US" sz="2600" dirty="0"/>
          </a:p>
          <a:p>
            <a:pPr marL="0" indent="0">
              <a:buNone/>
            </a:pPr>
            <a:r>
              <a:rPr lang="en-US" sz="2400" dirty="0"/>
              <a:t>Return by Fax 714-560-4592</a:t>
            </a:r>
          </a:p>
          <a:p>
            <a:pPr marL="0" indent="0">
              <a:buNone/>
            </a:pPr>
            <a:endParaRPr lang="en-US" sz="2400" dirty="0"/>
          </a:p>
          <a:p>
            <a:pPr marL="0" indent="0">
              <a:buNone/>
            </a:pPr>
            <a:r>
              <a:rPr lang="en-US" sz="2400" dirty="0"/>
              <a:t>Email to</a:t>
            </a:r>
          </a:p>
          <a:p>
            <a:pPr marL="0" indent="0">
              <a:buNone/>
            </a:pPr>
            <a:r>
              <a:rPr lang="en-US" sz="2400" dirty="0">
                <a:hlinkClick r:id="rId2"/>
              </a:rPr>
              <a:t>response@ocgov.com</a:t>
            </a:r>
            <a:r>
              <a:rPr lang="en-US" sz="2400" dirty="0"/>
              <a:t> </a:t>
            </a:r>
          </a:p>
          <a:p>
            <a:pPr marL="0" indent="0">
              <a:buNone/>
            </a:pPr>
            <a:endParaRPr lang="en-US" sz="2400" dirty="0"/>
          </a:p>
          <a:p>
            <a:pPr marL="0" indent="0">
              <a:buNone/>
            </a:pPr>
            <a:r>
              <a:rPr lang="en-US" sz="2400" dirty="0"/>
              <a:t>Or mail to the address at top right corner.</a:t>
            </a:r>
          </a:p>
          <a:p>
            <a:endParaRPr lang="en-US" dirty="0"/>
          </a:p>
        </p:txBody>
      </p:sp>
      <p:pic>
        <p:nvPicPr>
          <p:cNvPr id="10" name="Content Placeholder 9">
            <a:extLst>
              <a:ext uri="{FF2B5EF4-FFF2-40B4-BE49-F238E27FC236}">
                <a16:creationId xmlns:a16="http://schemas.microsoft.com/office/drawing/2014/main" id="{8C7EFE9C-CD67-49B8-A1DB-82E4380D182F}"/>
              </a:ext>
            </a:extLst>
          </p:cNvPr>
          <p:cNvPicPr>
            <a:picLocks noGrp="1" noChangeAspect="1"/>
          </p:cNvPicPr>
          <p:nvPr>
            <p:ph sz="half" idx="2"/>
          </p:nvPr>
        </p:nvPicPr>
        <p:blipFill>
          <a:blip r:embed="rId3"/>
          <a:stretch>
            <a:fillRect/>
          </a:stretch>
        </p:blipFill>
        <p:spPr>
          <a:xfrm>
            <a:off x="4110038" y="1"/>
            <a:ext cx="5033962" cy="6858000"/>
          </a:xfrm>
          <a:prstGeom prst="rect">
            <a:avLst/>
          </a:prstGeom>
        </p:spPr>
      </p:pic>
      <p:sp>
        <p:nvSpPr>
          <p:cNvPr id="2" name="Title 1">
            <a:extLst>
              <a:ext uri="{FF2B5EF4-FFF2-40B4-BE49-F238E27FC236}">
                <a16:creationId xmlns:a16="http://schemas.microsoft.com/office/drawing/2014/main" id="{3D172092-3B52-4240-9D3D-635A59DA01FF}"/>
              </a:ext>
            </a:extLst>
          </p:cNvPr>
          <p:cNvSpPr>
            <a:spLocks noGrp="1"/>
          </p:cNvSpPr>
          <p:nvPr>
            <p:ph type="title"/>
          </p:nvPr>
        </p:nvSpPr>
        <p:spPr>
          <a:xfrm>
            <a:off x="269135" y="179066"/>
            <a:ext cx="3605283" cy="794203"/>
          </a:xfrm>
          <a:solidFill>
            <a:srgbClr val="FF9933"/>
          </a:solidFill>
        </p:spPr>
        <p:txBody>
          <a:bodyPr/>
          <a:lstStyle/>
          <a:p>
            <a:r>
              <a:rPr lang="en-US" dirty="0">
                <a:solidFill>
                  <a:schemeClr val="tx1"/>
                </a:solidFill>
              </a:rPr>
              <a:t>Withdraw Request</a:t>
            </a:r>
          </a:p>
        </p:txBody>
      </p:sp>
      <p:sp>
        <p:nvSpPr>
          <p:cNvPr id="6" name="Oval 5">
            <a:extLst>
              <a:ext uri="{FF2B5EF4-FFF2-40B4-BE49-F238E27FC236}">
                <a16:creationId xmlns:a16="http://schemas.microsoft.com/office/drawing/2014/main" id="{5B2273A4-6554-4E61-AB94-4EE6290D5126}"/>
              </a:ext>
            </a:extLst>
          </p:cNvPr>
          <p:cNvSpPr/>
          <p:nvPr/>
        </p:nvSpPr>
        <p:spPr>
          <a:xfrm>
            <a:off x="4364610" y="3751868"/>
            <a:ext cx="4402318" cy="593889"/>
          </a:xfrm>
          <a:prstGeom prst="ellipse">
            <a:avLst/>
          </a:prstGeom>
          <a:noFill/>
          <a:ln w="5715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9885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07DEC-ED13-4C81-BD99-AA457A7127AE}"/>
              </a:ext>
            </a:extLst>
          </p:cNvPr>
          <p:cNvSpPr>
            <a:spLocks noGrp="1"/>
          </p:cNvSpPr>
          <p:nvPr>
            <p:ph type="title"/>
          </p:nvPr>
        </p:nvSpPr>
        <p:spPr>
          <a:xfrm>
            <a:off x="230590" y="244238"/>
            <a:ext cx="3436061" cy="1152000"/>
          </a:xfrm>
          <a:solidFill>
            <a:srgbClr val="F8CF92"/>
          </a:solidFill>
          <a:ln>
            <a:solidFill>
              <a:srgbClr val="0066FF"/>
            </a:solidFill>
          </a:ln>
        </p:spPr>
        <p:txBody>
          <a:bodyPr>
            <a:normAutofit fontScale="90000"/>
          </a:bodyPr>
          <a:lstStyle/>
          <a:p>
            <a:r>
              <a:rPr lang="en-US" sz="3900" dirty="0">
                <a:solidFill>
                  <a:schemeClr val="tx1"/>
                </a:solidFill>
              </a:rPr>
              <a:t>Withdrawal Form</a:t>
            </a:r>
            <a:br>
              <a:rPr lang="en-US" dirty="0">
                <a:solidFill>
                  <a:schemeClr val="tx1"/>
                </a:solidFill>
              </a:rPr>
            </a:br>
            <a:endParaRPr lang="en-US" dirty="0">
              <a:solidFill>
                <a:schemeClr val="tx1"/>
              </a:solidFill>
            </a:endParaRPr>
          </a:p>
        </p:txBody>
      </p:sp>
      <p:sp>
        <p:nvSpPr>
          <p:cNvPr id="4" name="Text Placeholder 3">
            <a:extLst>
              <a:ext uri="{FF2B5EF4-FFF2-40B4-BE49-F238E27FC236}">
                <a16:creationId xmlns:a16="http://schemas.microsoft.com/office/drawing/2014/main" id="{6977FC1D-F129-46FC-821C-74108B9F0395}"/>
              </a:ext>
            </a:extLst>
          </p:cNvPr>
          <p:cNvSpPr>
            <a:spLocks noGrp="1"/>
          </p:cNvSpPr>
          <p:nvPr>
            <p:ph type="body" sz="half" idx="2"/>
          </p:nvPr>
        </p:nvSpPr>
        <p:spPr>
          <a:xfrm>
            <a:off x="398349" y="1910281"/>
            <a:ext cx="3268302" cy="3609361"/>
          </a:xfrm>
        </p:spPr>
        <p:txBody>
          <a:bodyPr>
            <a:noAutofit/>
          </a:bodyPr>
          <a:lstStyle/>
          <a:p>
            <a:pPr marL="342900" indent="-342900">
              <a:buFont typeface="Arial" panose="020B0604020202020204" pitchFamily="34" charset="0"/>
              <a:buChar char="•"/>
            </a:pPr>
            <a:r>
              <a:rPr lang="en-US" sz="2500" dirty="0"/>
              <a:t>Complete the top portion</a:t>
            </a:r>
          </a:p>
          <a:p>
            <a:pPr marL="342900" indent="-342900">
              <a:buFont typeface="Arial" panose="020B0604020202020204" pitchFamily="34" charset="0"/>
              <a:buChar char="•"/>
            </a:pPr>
            <a:r>
              <a:rPr lang="en-US" sz="2500" dirty="0"/>
              <a:t>Check one of the boxes</a:t>
            </a:r>
          </a:p>
          <a:p>
            <a:pPr marL="342900" indent="-342900">
              <a:buFont typeface="Arial" panose="020B0604020202020204" pitchFamily="34" charset="0"/>
              <a:buChar char="•"/>
            </a:pPr>
            <a:r>
              <a:rPr lang="en-US" sz="2500" dirty="0"/>
              <a:t>Insert Application Number and Parcel Number</a:t>
            </a:r>
          </a:p>
          <a:p>
            <a:pPr marL="342900" indent="-342900">
              <a:buFont typeface="Arial" panose="020B0604020202020204" pitchFamily="34" charset="0"/>
              <a:buChar char="•"/>
            </a:pPr>
            <a:r>
              <a:rPr lang="en-US" sz="2500" dirty="0"/>
              <a:t>Sign and Date</a:t>
            </a:r>
          </a:p>
        </p:txBody>
      </p:sp>
      <p:pic>
        <p:nvPicPr>
          <p:cNvPr id="26" name="Picture 25">
            <a:extLst>
              <a:ext uri="{FF2B5EF4-FFF2-40B4-BE49-F238E27FC236}">
                <a16:creationId xmlns:a16="http://schemas.microsoft.com/office/drawing/2014/main" id="{26957E6F-009B-42CB-9FB8-33EF21D0E8FE}"/>
              </a:ext>
            </a:extLst>
          </p:cNvPr>
          <p:cNvPicPr>
            <a:picLocks noChangeAspect="1"/>
          </p:cNvPicPr>
          <p:nvPr/>
        </p:nvPicPr>
        <p:blipFill>
          <a:blip r:embed="rId2"/>
          <a:stretch>
            <a:fillRect/>
          </a:stretch>
        </p:blipFill>
        <p:spPr>
          <a:xfrm>
            <a:off x="4466844" y="-10556"/>
            <a:ext cx="5225793" cy="6145834"/>
          </a:xfrm>
          <a:prstGeom prst="rect">
            <a:avLst/>
          </a:prstGeom>
        </p:spPr>
      </p:pic>
    </p:spTree>
    <p:extLst>
      <p:ext uri="{BB962C8B-B14F-4D97-AF65-F5344CB8AC3E}">
        <p14:creationId xmlns:p14="http://schemas.microsoft.com/office/powerpoint/2010/main" val="1246296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513A40-1B29-4819-B0DF-B6408B31E6BE}"/>
              </a:ext>
            </a:extLst>
          </p:cNvPr>
          <p:cNvSpPr>
            <a:spLocks noGrp="1"/>
          </p:cNvSpPr>
          <p:nvPr>
            <p:ph type="body" idx="1"/>
          </p:nvPr>
        </p:nvSpPr>
        <p:spPr>
          <a:xfrm>
            <a:off x="629842" y="1514475"/>
            <a:ext cx="7348088" cy="823912"/>
          </a:xfrm>
          <a:solidFill>
            <a:schemeClr val="accent4">
              <a:lumMod val="60000"/>
              <a:lumOff val="40000"/>
            </a:schemeClr>
          </a:solidFill>
        </p:spPr>
        <p:txBody>
          <a:bodyPr>
            <a:normAutofit/>
          </a:bodyPr>
          <a:lstStyle/>
          <a:p>
            <a:pPr algn="ctr"/>
            <a:r>
              <a:rPr lang="en-US" sz="3000" dirty="0"/>
              <a:t>You can reschedule your hearing</a:t>
            </a:r>
          </a:p>
        </p:txBody>
      </p:sp>
      <p:sp>
        <p:nvSpPr>
          <p:cNvPr id="3" name="Content Placeholder 2">
            <a:extLst>
              <a:ext uri="{FF2B5EF4-FFF2-40B4-BE49-F238E27FC236}">
                <a16:creationId xmlns:a16="http://schemas.microsoft.com/office/drawing/2014/main" id="{5BD09069-0625-41AC-8199-0D2AAD32D4AF}"/>
              </a:ext>
            </a:extLst>
          </p:cNvPr>
          <p:cNvSpPr>
            <a:spLocks noGrp="1"/>
          </p:cNvSpPr>
          <p:nvPr>
            <p:ph sz="half" idx="2"/>
          </p:nvPr>
        </p:nvSpPr>
        <p:spPr/>
        <p:txBody>
          <a:bodyPr/>
          <a:lstStyle/>
          <a:p>
            <a:r>
              <a:rPr lang="en-US" dirty="0"/>
              <a:t>Complete and return the 1604(c) Waiver Form located at the bottom of your Hearing Notice.</a:t>
            </a:r>
          </a:p>
          <a:p>
            <a:r>
              <a:rPr lang="en-US" dirty="0"/>
              <a:t>Or download the form </a:t>
            </a:r>
          </a:p>
          <a:p>
            <a:pPr marL="0" indent="0" algn="ctr">
              <a:buNone/>
            </a:pPr>
            <a:r>
              <a:rPr lang="en-US" b="1" dirty="0"/>
              <a:t>Cob.ocgov.com/forms</a:t>
            </a:r>
          </a:p>
        </p:txBody>
      </p:sp>
      <p:sp>
        <p:nvSpPr>
          <p:cNvPr id="5" name="Content Placeholder 4">
            <a:extLst>
              <a:ext uri="{FF2B5EF4-FFF2-40B4-BE49-F238E27FC236}">
                <a16:creationId xmlns:a16="http://schemas.microsoft.com/office/drawing/2014/main" id="{3182C50C-E480-4F44-895A-3DDBCF0605BE}"/>
              </a:ext>
            </a:extLst>
          </p:cNvPr>
          <p:cNvSpPr>
            <a:spLocks noGrp="1"/>
          </p:cNvSpPr>
          <p:nvPr>
            <p:ph sz="quarter" idx="4"/>
          </p:nvPr>
        </p:nvSpPr>
        <p:spPr>
          <a:xfrm>
            <a:off x="4626767" y="2505075"/>
            <a:ext cx="3887391" cy="3684588"/>
          </a:xfrm>
        </p:spPr>
        <p:txBody>
          <a:bodyPr/>
          <a:lstStyle/>
          <a:p>
            <a:r>
              <a:rPr lang="en-US" dirty="0"/>
              <a:t>The form must be returned prior to 10 days of your scheduled Hearing.</a:t>
            </a:r>
          </a:p>
        </p:txBody>
      </p:sp>
      <p:sp>
        <p:nvSpPr>
          <p:cNvPr id="7" name="Title 6">
            <a:extLst>
              <a:ext uri="{FF2B5EF4-FFF2-40B4-BE49-F238E27FC236}">
                <a16:creationId xmlns:a16="http://schemas.microsoft.com/office/drawing/2014/main" id="{C5223C35-9C58-4D49-ABEE-DB5FC72645BF}"/>
              </a:ext>
            </a:extLst>
          </p:cNvPr>
          <p:cNvSpPr>
            <a:spLocks noGrp="1"/>
          </p:cNvSpPr>
          <p:nvPr>
            <p:ph type="title"/>
          </p:nvPr>
        </p:nvSpPr>
        <p:spPr>
          <a:xfrm>
            <a:off x="547200" y="170726"/>
            <a:ext cx="6902224" cy="794203"/>
          </a:xfrm>
        </p:spPr>
        <p:txBody>
          <a:bodyPr>
            <a:noAutofit/>
          </a:bodyPr>
          <a:lstStyle/>
          <a:p>
            <a:r>
              <a:rPr lang="en-US" sz="3200" dirty="0"/>
              <a:t>What if I can’t make the scheduled Hearing date? </a:t>
            </a:r>
          </a:p>
        </p:txBody>
      </p:sp>
    </p:spTree>
    <p:extLst>
      <p:ext uri="{BB962C8B-B14F-4D97-AF65-F5344CB8AC3E}">
        <p14:creationId xmlns:p14="http://schemas.microsoft.com/office/powerpoint/2010/main" val="2772952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607DEC-ED13-4C81-BD99-AA457A7127AE}"/>
              </a:ext>
            </a:extLst>
          </p:cNvPr>
          <p:cNvSpPr>
            <a:spLocks noGrp="1"/>
          </p:cNvSpPr>
          <p:nvPr>
            <p:ph type="title"/>
          </p:nvPr>
        </p:nvSpPr>
        <p:spPr>
          <a:xfrm>
            <a:off x="384773" y="244444"/>
            <a:ext cx="3656974" cy="1583161"/>
          </a:xfrm>
        </p:spPr>
        <p:txBody>
          <a:bodyPr vert="horz" lIns="91440" tIns="45720" rIns="91440" bIns="45720" rtlCol="0" anchor="ctr">
            <a:normAutofit fontScale="90000"/>
          </a:bodyPr>
          <a:lstStyle/>
          <a:p>
            <a:pPr algn="ctr"/>
            <a:r>
              <a:rPr lang="en-US" sz="3700" b="0" dirty="0"/>
              <a:t>1604 (c) Waiver Agreement on Notice of Hearing</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6977FC1D-F129-46FC-821C-74108B9F0395}"/>
              </a:ext>
            </a:extLst>
          </p:cNvPr>
          <p:cNvSpPr>
            <a:spLocks noGrp="1"/>
          </p:cNvSpPr>
          <p:nvPr>
            <p:ph type="body" sz="half" idx="2"/>
          </p:nvPr>
        </p:nvSpPr>
        <p:spPr>
          <a:xfrm>
            <a:off x="443039" y="2330505"/>
            <a:ext cx="3419569" cy="3979585"/>
          </a:xfrm>
        </p:spPr>
        <p:txBody>
          <a:bodyPr vert="horz" lIns="91440" tIns="45720" rIns="91440" bIns="45720" rtlCol="0" anchor="ctr">
            <a:normAutofit/>
          </a:bodyPr>
          <a:lstStyle/>
          <a:p>
            <a:pPr marL="114300"/>
            <a:endParaRPr lang="en-US" sz="2200" dirty="0">
              <a:solidFill>
                <a:schemeClr val="tx1"/>
              </a:solidFill>
            </a:endParaRPr>
          </a:p>
          <a:p>
            <a:pPr marL="114300"/>
            <a:r>
              <a:rPr lang="en-US" sz="2200" dirty="0">
                <a:solidFill>
                  <a:schemeClr val="tx1"/>
                </a:solidFill>
              </a:rPr>
              <a:t>Check box.</a:t>
            </a:r>
          </a:p>
          <a:p>
            <a:pPr marL="114300"/>
            <a:r>
              <a:rPr lang="en-US" sz="2200" dirty="0">
                <a:solidFill>
                  <a:schemeClr val="tx1"/>
                </a:solidFill>
              </a:rPr>
              <a:t>Complete the bottom portion.</a:t>
            </a:r>
          </a:p>
          <a:p>
            <a:pPr marL="114300"/>
            <a:r>
              <a:rPr lang="en-US" sz="2200" dirty="0">
                <a:solidFill>
                  <a:schemeClr val="tx1"/>
                </a:solidFill>
              </a:rPr>
              <a:t>Return by Fax 714-560-4592</a:t>
            </a:r>
          </a:p>
          <a:p>
            <a:pPr marL="114300"/>
            <a:r>
              <a:rPr lang="en-US" sz="2200" dirty="0">
                <a:solidFill>
                  <a:schemeClr val="tx1"/>
                </a:solidFill>
              </a:rPr>
              <a:t>Email to </a:t>
            </a:r>
            <a:r>
              <a:rPr lang="en-US" sz="2200" dirty="0">
                <a:solidFill>
                  <a:schemeClr val="tx1"/>
                </a:solidFill>
                <a:hlinkClick r:id="rId2"/>
              </a:rPr>
              <a:t>response@ocgov.com</a:t>
            </a:r>
            <a:endParaRPr lang="en-US" sz="2200" dirty="0">
              <a:solidFill>
                <a:schemeClr val="tx1"/>
              </a:solidFill>
            </a:endParaRPr>
          </a:p>
          <a:p>
            <a:pPr marL="114300"/>
            <a:r>
              <a:rPr lang="en-US" sz="2200" dirty="0">
                <a:solidFill>
                  <a:schemeClr val="tx1"/>
                </a:solidFill>
              </a:rPr>
              <a:t>Or mail to the address at top right corner.</a:t>
            </a:r>
          </a:p>
          <a:p>
            <a:pPr marL="114300"/>
            <a:endParaRPr lang="en-US" sz="1700" dirty="0">
              <a:solidFill>
                <a:schemeClr val="tx1"/>
              </a:solidFill>
            </a:endParaRPr>
          </a:p>
          <a:p>
            <a:pPr marL="342900" indent="-228600">
              <a:buFont typeface="Arial" panose="020B0604020202020204" pitchFamily="34" charset="0"/>
              <a:buChar char="•"/>
            </a:pPr>
            <a:endParaRPr lang="en-US" sz="1700" dirty="0">
              <a:solidFill>
                <a:schemeClr val="tx1"/>
              </a:solidFill>
            </a:endParaRP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Content Placeholder 9">
            <a:extLst>
              <a:ext uri="{FF2B5EF4-FFF2-40B4-BE49-F238E27FC236}">
                <a16:creationId xmlns:a16="http://schemas.microsoft.com/office/drawing/2014/main" id="{90E6938A-7A54-4B75-AA78-B3A7C24A04BD}"/>
              </a:ext>
            </a:extLst>
          </p:cNvPr>
          <p:cNvPicPr>
            <a:picLocks noChangeAspect="1"/>
          </p:cNvPicPr>
          <p:nvPr/>
        </p:nvPicPr>
        <p:blipFill>
          <a:blip r:embed="rId3"/>
          <a:stretch>
            <a:fillRect/>
          </a:stretch>
        </p:blipFill>
        <p:spPr>
          <a:xfrm>
            <a:off x="4220886" y="158117"/>
            <a:ext cx="4801371" cy="6541130"/>
          </a:xfrm>
          <a:prstGeom prst="rect">
            <a:avLst/>
          </a:prstGeom>
          <a:gradFill>
            <a:gsLst>
              <a:gs pos="0">
                <a:schemeClr val="accent1">
                  <a:lumMod val="5000"/>
                  <a:lumOff val="95000"/>
                  <a:alpha val="25000"/>
                </a:schemeClr>
              </a:gs>
              <a:gs pos="100000">
                <a:schemeClr val="accent1">
                  <a:lumMod val="45000"/>
                  <a:lumOff val="55000"/>
                </a:schemeClr>
              </a:gs>
            </a:gsLst>
            <a:lin ang="5400000" scaled="1"/>
          </a:gradFill>
          <a:ln>
            <a:noFill/>
          </a:ln>
        </p:spPr>
      </p:pic>
      <p:sp>
        <p:nvSpPr>
          <p:cNvPr id="21" name="Oval 20">
            <a:extLst>
              <a:ext uri="{FF2B5EF4-FFF2-40B4-BE49-F238E27FC236}">
                <a16:creationId xmlns:a16="http://schemas.microsoft.com/office/drawing/2014/main" id="{61ECBDCB-3524-4B95-99E7-92A9487A9F48}"/>
              </a:ext>
            </a:extLst>
          </p:cNvPr>
          <p:cNvSpPr/>
          <p:nvPr/>
        </p:nvSpPr>
        <p:spPr>
          <a:xfrm>
            <a:off x="4412535" y="4725909"/>
            <a:ext cx="4402318" cy="1711105"/>
          </a:xfrm>
          <a:prstGeom prst="ellipse">
            <a:avLst/>
          </a:prstGeom>
          <a:noFill/>
          <a:ln w="5715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3AB1B442-BD10-4EFB-8A30-D2A93193D239}"/>
              </a:ext>
            </a:extLst>
          </p:cNvPr>
          <p:cNvSpPr/>
          <p:nvPr/>
        </p:nvSpPr>
        <p:spPr>
          <a:xfrm>
            <a:off x="4481465" y="4065005"/>
            <a:ext cx="444489" cy="310087"/>
          </a:xfrm>
          <a:prstGeom prst="ellipse">
            <a:avLst/>
          </a:prstGeom>
          <a:noFill/>
          <a:ln w="5715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96103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6BF4F81-CE79-4A24-860D-9959FF716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5642107" y="484632"/>
            <a:ext cx="3142435" cy="5852642"/>
          </a:xfrm>
          <a:prstGeom prst="rect">
            <a:avLst/>
          </a:prstGeom>
          <a:solidFill>
            <a:schemeClr val="bg2"/>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49D012A7-3304-493F-B32B-13CB964D6422}"/>
              </a:ext>
            </a:extLst>
          </p:cNvPr>
          <p:cNvSpPr>
            <a:spLocks noGrp="1"/>
          </p:cNvSpPr>
          <p:nvPr>
            <p:ph type="body" sz="half" idx="2"/>
          </p:nvPr>
        </p:nvSpPr>
        <p:spPr>
          <a:xfrm>
            <a:off x="5811281" y="1277436"/>
            <a:ext cx="2804085" cy="3546801"/>
          </a:xfrm>
        </p:spPr>
        <p:txBody>
          <a:bodyPr vert="horz" lIns="91440" tIns="45720" rIns="91440" bIns="45720" rtlCol="0">
            <a:normAutofit/>
          </a:bodyPr>
          <a:lstStyle/>
          <a:p>
            <a:pPr algn="ctr"/>
            <a:r>
              <a:rPr lang="en-US" sz="2600" dirty="0">
                <a:solidFill>
                  <a:schemeClr val="tx1"/>
                </a:solidFill>
              </a:rPr>
              <a:t>Waiver Agreement form on our website.</a:t>
            </a:r>
          </a:p>
          <a:p>
            <a:pPr algn="ctr"/>
            <a:endParaRPr lang="en-US" sz="2200" dirty="0">
              <a:solidFill>
                <a:schemeClr val="tx1"/>
              </a:solidFill>
            </a:endParaRPr>
          </a:p>
          <a:p>
            <a:pPr algn="ctr"/>
            <a:r>
              <a:rPr lang="en-US" sz="1800" dirty="0">
                <a:solidFill>
                  <a:srgbClr val="0066FF"/>
                </a:solidFill>
              </a:rPr>
              <a:t>www.cob.ocgov.com/forms</a:t>
            </a:r>
          </a:p>
        </p:txBody>
      </p:sp>
      <p:pic>
        <p:nvPicPr>
          <p:cNvPr id="6" name="Picture Placeholder 5">
            <a:extLst>
              <a:ext uri="{FF2B5EF4-FFF2-40B4-BE49-F238E27FC236}">
                <a16:creationId xmlns:a16="http://schemas.microsoft.com/office/drawing/2014/main" id="{657261F8-F716-4618-8FD0-516A8D25C2AB}"/>
              </a:ext>
            </a:extLst>
          </p:cNvPr>
          <p:cNvPicPr>
            <a:picLocks noGrp="1" noChangeAspect="1"/>
          </p:cNvPicPr>
          <p:nvPr>
            <p:ph type="pic" idx="1"/>
          </p:nvPr>
        </p:nvPicPr>
        <p:blipFill rotWithShape="1">
          <a:blip r:embed="rId3"/>
          <a:srcRect t="2780" r="3" b="10211"/>
          <a:stretch/>
        </p:blipFill>
        <p:spPr>
          <a:xfrm>
            <a:off x="359458" y="484633"/>
            <a:ext cx="4906661" cy="5888736"/>
          </a:xfrm>
          <a:prstGeom prst="rect">
            <a:avLst/>
          </a:prstGeom>
        </p:spPr>
      </p:pic>
    </p:spTree>
    <p:extLst>
      <p:ext uri="{BB962C8B-B14F-4D97-AF65-F5344CB8AC3E}">
        <p14:creationId xmlns:p14="http://schemas.microsoft.com/office/powerpoint/2010/main" val="14546489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7814B22F-FD2B-9F4E-B945-DD1043A5F26D}"/>
              </a:ext>
            </a:extLst>
          </p:cNvPr>
          <p:cNvGraphicFramePr>
            <a:graphicFrameLocks noGrp="1"/>
          </p:cNvGraphicFramePr>
          <p:nvPr>
            <p:ph idx="1"/>
            <p:extLst>
              <p:ext uri="{D42A27DB-BD31-4B8C-83A1-F6EECF244321}">
                <p14:modId xmlns:p14="http://schemas.microsoft.com/office/powerpoint/2010/main" val="3449378219"/>
              </p:ext>
            </p:extLst>
          </p:nvPr>
        </p:nvGraphicFramePr>
        <p:xfrm>
          <a:off x="99588" y="135802"/>
          <a:ext cx="8935770" cy="6618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3015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7814B22F-FD2B-9F4E-B945-DD1043A5F26D}"/>
              </a:ext>
            </a:extLst>
          </p:cNvPr>
          <p:cNvGraphicFramePr>
            <a:graphicFrameLocks noGrp="1"/>
          </p:cNvGraphicFramePr>
          <p:nvPr>
            <p:ph idx="1"/>
            <p:extLst>
              <p:ext uri="{D42A27DB-BD31-4B8C-83A1-F6EECF244321}">
                <p14:modId xmlns:p14="http://schemas.microsoft.com/office/powerpoint/2010/main" val="1334424835"/>
              </p:ext>
            </p:extLst>
          </p:nvPr>
        </p:nvGraphicFramePr>
        <p:xfrm>
          <a:off x="99588" y="135802"/>
          <a:ext cx="8935770" cy="6618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4849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30D6772-5550-42D5-B8BC-CDE283656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97DB0DD1-0F30-4B7E-A6DC-3DDA7D5B35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6" name="Picture Placeholder 5" descr="do-not-judge-too-hard">
            <a:extLst>
              <a:ext uri="{FF2B5EF4-FFF2-40B4-BE49-F238E27FC236}">
                <a16:creationId xmlns:a16="http://schemas.microsoft.com/office/drawing/2014/main" id="{7055F5D0-BD50-49FF-BAD3-CB64071F94C1}"/>
              </a:ext>
            </a:extLst>
          </p:cNvPr>
          <p:cNvPicPr>
            <a:picLocks noGrp="1" noChangeAspect="1" noChangeArrowheads="1"/>
          </p:cNvPicPr>
          <p:nvPr>
            <p:ph type="pic" idx="1"/>
          </p:nvPr>
        </p:nvPicPr>
        <p:blipFill rotWithShape="1">
          <a:blip r:embed="rId3" cstate="print">
            <a:alphaModFix amt="60000"/>
            <a:extLst>
              <a:ext uri="{28A0092B-C50C-407E-A947-70E740481C1C}">
                <a14:useLocalDpi xmlns:a14="http://schemas.microsoft.com/office/drawing/2010/main" val="0"/>
              </a:ext>
            </a:extLst>
          </a:blip>
          <a:srcRect b="909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23E08BC2-EF7A-4F2E-AC08-9F7C856EE840}"/>
              </a:ext>
            </a:extLst>
          </p:cNvPr>
          <p:cNvSpPr txBox="1">
            <a:spLocks/>
          </p:cNvSpPr>
          <p:nvPr/>
        </p:nvSpPr>
        <p:spPr>
          <a:xfrm>
            <a:off x="1250215" y="237800"/>
            <a:ext cx="7097080" cy="1266280"/>
          </a:xfrm>
          <a:prstGeom prst="rect">
            <a:avLst/>
          </a:prstGeom>
          <a:solidFill>
            <a:schemeClr val="accent2">
              <a:lumMod val="60000"/>
              <a:lumOff val="40000"/>
            </a:schemeClr>
          </a:solidFill>
        </p:spPr>
        <p:txBody>
          <a:bodyPr vert="horz" lIns="91440" tIns="45720" rIns="91440" bIns="45720" rtlCol="0" anchor="t">
            <a:normAutofit fontScale="25000" lnSpcReduction="20000"/>
          </a:bodyPr>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pPr marL="0" marR="0" lvl="0" indent="0" algn="ctr" fontAlgn="auto">
              <a:lnSpc>
                <a:spcPct val="170000"/>
              </a:lnSpc>
              <a:buClrTx/>
              <a:buSzTx/>
              <a:tabLst/>
              <a:defRPr/>
            </a:pPr>
            <a:r>
              <a:rPr kumimoji="0" lang="en-US" sz="10800" b="0" i="0" u="none" strike="noStrike" cap="none" spc="0" normalizeH="0" baseline="0" noProof="0" dirty="0">
                <a:ln>
                  <a:noFill/>
                </a:ln>
                <a:solidFill>
                  <a:schemeClr val="tx1"/>
                </a:solidFill>
                <a:effectLst/>
                <a:uLnTx/>
                <a:uFillTx/>
                <a:latin typeface="+mn-lt"/>
              </a:rPr>
              <a:t>If I don’t agree with the decision, can I appeal or have the appeal heard again?</a:t>
            </a:r>
            <a:br>
              <a:rPr kumimoji="0" lang="en-US" sz="7300" b="0" i="0" u="none" strike="noStrike" cap="none" spc="0" normalizeH="0" baseline="0" noProof="0" dirty="0">
                <a:ln>
                  <a:noFill/>
                </a:ln>
                <a:solidFill>
                  <a:schemeClr val="tx1"/>
                </a:solidFill>
                <a:effectLst/>
                <a:uLnTx/>
                <a:uFillTx/>
              </a:rPr>
            </a:br>
            <a:br>
              <a:rPr kumimoji="0" lang="en-US" sz="3400" b="0" i="0" u="none" strike="noStrike" cap="none" spc="0" normalizeH="0" baseline="0" noProof="0" dirty="0">
                <a:ln>
                  <a:noFill/>
                </a:ln>
                <a:solidFill>
                  <a:srgbClr val="FFFFFF"/>
                </a:solidFill>
                <a:effectLst/>
                <a:uLnTx/>
                <a:uFillTx/>
              </a:rPr>
            </a:br>
            <a:endParaRPr kumimoji="0" lang="en-US" sz="3400" b="0" i="0" u="none" strike="noStrike" cap="none" spc="0" normalizeH="0" baseline="0" noProof="0" dirty="0">
              <a:ln>
                <a:noFill/>
              </a:ln>
              <a:solidFill>
                <a:srgbClr val="FFFFFF"/>
              </a:solidFill>
              <a:effectLst/>
              <a:uLnTx/>
              <a:uFillTx/>
            </a:endParaRPr>
          </a:p>
        </p:txBody>
      </p:sp>
      <p:sp>
        <p:nvSpPr>
          <p:cNvPr id="4" name="Text Placeholder 3">
            <a:extLst>
              <a:ext uri="{FF2B5EF4-FFF2-40B4-BE49-F238E27FC236}">
                <a16:creationId xmlns:a16="http://schemas.microsoft.com/office/drawing/2014/main" id="{8FF9292C-2EB9-496E-99F0-F56F37CC3489}"/>
              </a:ext>
            </a:extLst>
          </p:cNvPr>
          <p:cNvSpPr>
            <a:spLocks noGrp="1"/>
          </p:cNvSpPr>
          <p:nvPr>
            <p:ph type="body" sz="half" idx="2"/>
          </p:nvPr>
        </p:nvSpPr>
        <p:spPr>
          <a:xfrm>
            <a:off x="4067713" y="3011481"/>
            <a:ext cx="4868058" cy="2339117"/>
          </a:xfrm>
          <a:solidFill>
            <a:schemeClr val="accent1">
              <a:lumMod val="40000"/>
              <a:lumOff val="60000"/>
            </a:schemeClr>
          </a:solidFill>
        </p:spPr>
        <p:txBody>
          <a:bodyPr vert="horz" lIns="91440" tIns="45720" rIns="91440" bIns="45720" rtlCol="0">
            <a:normAutofit/>
          </a:bodyPr>
          <a:lstStyle/>
          <a:p>
            <a:pPr indent="-228600">
              <a:buFont typeface="Arial" panose="020B0604020202020204" pitchFamily="34" charset="0"/>
              <a:buChar char="•"/>
            </a:pPr>
            <a:r>
              <a:rPr lang="en-US" sz="2600" dirty="0">
                <a:solidFill>
                  <a:schemeClr val="tx1"/>
                </a:solidFill>
              </a:rPr>
              <a:t>The decision of the Board is final</a:t>
            </a:r>
          </a:p>
          <a:p>
            <a:pPr indent="-228600">
              <a:buFont typeface="Arial" panose="020B0604020202020204" pitchFamily="34" charset="0"/>
              <a:buChar char="•"/>
            </a:pPr>
            <a:r>
              <a:rPr lang="en-US" sz="2600" dirty="0">
                <a:solidFill>
                  <a:schemeClr val="tx1"/>
                </a:solidFill>
              </a:rPr>
              <a:t>The Board cannot reconsider their decision</a:t>
            </a:r>
          </a:p>
          <a:p>
            <a:pPr indent="-228600">
              <a:buFont typeface="Arial" panose="020B0604020202020204" pitchFamily="34" charset="0"/>
              <a:buChar char="•"/>
            </a:pPr>
            <a:r>
              <a:rPr lang="en-US" sz="2600" dirty="0">
                <a:solidFill>
                  <a:schemeClr val="tx1"/>
                </a:solidFill>
              </a:rPr>
              <a:t>It is appealable to Superior Court only</a:t>
            </a:r>
          </a:p>
        </p:txBody>
      </p:sp>
    </p:spTree>
    <p:extLst>
      <p:ext uri="{BB962C8B-B14F-4D97-AF65-F5344CB8AC3E}">
        <p14:creationId xmlns:p14="http://schemas.microsoft.com/office/powerpoint/2010/main" val="2592405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AF507B-9CF6-4F4F-8736-E4463EE69E29}"/>
              </a:ext>
            </a:extLst>
          </p:cNvPr>
          <p:cNvSpPr>
            <a:spLocks noGrp="1"/>
          </p:cNvSpPr>
          <p:nvPr>
            <p:ph type="title"/>
          </p:nvPr>
        </p:nvSpPr>
        <p:spPr>
          <a:xfrm>
            <a:off x="628650" y="557188"/>
            <a:ext cx="7886700" cy="1133499"/>
          </a:xfrm>
        </p:spPr>
        <p:txBody>
          <a:bodyPr>
            <a:normAutofit/>
          </a:bodyPr>
          <a:lstStyle/>
          <a:p>
            <a:pPr algn="ctr"/>
            <a:r>
              <a:rPr lang="en-US" sz="4500" b="0" dirty="0"/>
              <a:t>What are Findings of Fact?</a:t>
            </a:r>
          </a:p>
        </p:txBody>
      </p:sp>
      <p:graphicFrame>
        <p:nvGraphicFramePr>
          <p:cNvPr id="5" name="Content Placeholder 2">
            <a:extLst>
              <a:ext uri="{FF2B5EF4-FFF2-40B4-BE49-F238E27FC236}">
                <a16:creationId xmlns:a16="http://schemas.microsoft.com/office/drawing/2014/main" id="{E1389074-10BC-DB2F-54CA-1F3FF050C2C4}"/>
              </a:ext>
            </a:extLst>
          </p:cNvPr>
          <p:cNvGraphicFramePr>
            <a:graphicFrameLocks noGrp="1"/>
          </p:cNvGraphicFramePr>
          <p:nvPr>
            <p:ph idx="1"/>
            <p:extLst>
              <p:ext uri="{D42A27DB-BD31-4B8C-83A1-F6EECF244321}">
                <p14:modId xmlns:p14="http://schemas.microsoft.com/office/powerpoint/2010/main" val="615296425"/>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9118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BCD6EE"/>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30C3D3F-804C-4A71-8E21-2B62A4081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99A9DCA5-650E-0DB1-B81B-4F0666AC2685}"/>
              </a:ext>
            </a:extLst>
          </p:cNvPr>
          <p:cNvPicPr>
            <a:picLocks noChangeAspect="1"/>
          </p:cNvPicPr>
          <p:nvPr/>
        </p:nvPicPr>
        <p:blipFill rotWithShape="1">
          <a:blip r:embed="rId2"/>
          <a:srcRect l="35501" r="31279"/>
          <a:stretch/>
        </p:blipFill>
        <p:spPr>
          <a:xfrm>
            <a:off x="630936" y="1843286"/>
            <a:ext cx="2531107" cy="4285804"/>
          </a:xfrm>
          <a:prstGeom prst="rect">
            <a:avLst/>
          </a:prstGeom>
        </p:spPr>
      </p:pic>
      <p:graphicFrame>
        <p:nvGraphicFramePr>
          <p:cNvPr id="5" name="Content Placeholder 2">
            <a:extLst>
              <a:ext uri="{FF2B5EF4-FFF2-40B4-BE49-F238E27FC236}">
                <a16:creationId xmlns:a16="http://schemas.microsoft.com/office/drawing/2014/main" id="{7814B22F-FD2B-9F4E-B945-DD1043A5F26D}"/>
              </a:ext>
            </a:extLst>
          </p:cNvPr>
          <p:cNvGraphicFramePr>
            <a:graphicFrameLocks noGrp="1"/>
          </p:cNvGraphicFramePr>
          <p:nvPr>
            <p:ph idx="1"/>
            <p:extLst>
              <p:ext uri="{D42A27DB-BD31-4B8C-83A1-F6EECF244321}">
                <p14:modId xmlns:p14="http://schemas.microsoft.com/office/powerpoint/2010/main" val="102239466"/>
              </p:ext>
            </p:extLst>
          </p:nvPr>
        </p:nvGraphicFramePr>
        <p:xfrm>
          <a:off x="3477006" y="1843283"/>
          <a:ext cx="5038344" cy="4285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655351B4-CBB3-4E98-B3FD-487790FB807E}"/>
              </a:ext>
            </a:extLst>
          </p:cNvPr>
          <p:cNvSpPr>
            <a:spLocks noGrp="1"/>
          </p:cNvSpPr>
          <p:nvPr>
            <p:ph type="title"/>
          </p:nvPr>
        </p:nvSpPr>
        <p:spPr>
          <a:xfrm>
            <a:off x="547199" y="170726"/>
            <a:ext cx="7392689" cy="794203"/>
          </a:xfrm>
        </p:spPr>
        <p:txBody>
          <a:bodyPr>
            <a:noAutofit/>
          </a:bodyPr>
          <a:lstStyle/>
          <a:p>
            <a:r>
              <a:rPr lang="en-US" sz="3900" b="0" dirty="0"/>
              <a:t>Can I email or fax documents?</a:t>
            </a:r>
          </a:p>
        </p:txBody>
      </p:sp>
    </p:spTree>
    <p:extLst>
      <p:ext uri="{BB962C8B-B14F-4D97-AF65-F5344CB8AC3E}">
        <p14:creationId xmlns:p14="http://schemas.microsoft.com/office/powerpoint/2010/main" val="1020928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DAE3385-9B75-4F54-BCED-1A4ABD47891C}"/>
              </a:ext>
            </a:extLst>
          </p:cNvPr>
          <p:cNvSpPr>
            <a:spLocks noGrp="1"/>
          </p:cNvSpPr>
          <p:nvPr>
            <p:ph type="title"/>
          </p:nvPr>
        </p:nvSpPr>
        <p:spPr>
          <a:xfrm>
            <a:off x="476250" y="640823"/>
            <a:ext cx="2563994" cy="5583148"/>
          </a:xfrm>
        </p:spPr>
        <p:txBody>
          <a:bodyPr anchor="ctr">
            <a:normAutofit/>
          </a:bodyPr>
          <a:lstStyle/>
          <a:p>
            <a:r>
              <a:rPr lang="en-US" sz="4000" dirty="0"/>
              <a:t>General Overview of the Assessment Appeals Semi-Judicial process</a:t>
            </a:r>
          </a:p>
        </p:txBody>
      </p:sp>
      <p:sp>
        <p:nvSpPr>
          <p:cNvPr id="39"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 name="connsiteX0" fmla="*/ 0 w 5410200"/>
              <a:gd name="connsiteY0" fmla="*/ 0 h 13716"/>
              <a:gd name="connsiteX1" fmla="*/ 622173 w 5410200"/>
              <a:gd name="connsiteY1" fmla="*/ 0 h 13716"/>
              <a:gd name="connsiteX2" fmla="*/ 1136142 w 5410200"/>
              <a:gd name="connsiteY2" fmla="*/ 0 h 13716"/>
              <a:gd name="connsiteX3" fmla="*/ 1920621 w 5410200"/>
              <a:gd name="connsiteY3" fmla="*/ 0 h 13716"/>
              <a:gd name="connsiteX4" fmla="*/ 2542794 w 5410200"/>
              <a:gd name="connsiteY4" fmla="*/ 0 h 13716"/>
              <a:gd name="connsiteX5" fmla="*/ 3164967 w 5410200"/>
              <a:gd name="connsiteY5" fmla="*/ 0 h 13716"/>
              <a:gd name="connsiteX6" fmla="*/ 3949446 w 5410200"/>
              <a:gd name="connsiteY6" fmla="*/ 0 h 13716"/>
              <a:gd name="connsiteX7" fmla="*/ 4517517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165854 w 5410200"/>
              <a:gd name="connsiteY11" fmla="*/ 13716 h 13716"/>
              <a:gd name="connsiteX12" fmla="*/ 3543681 w 5410200"/>
              <a:gd name="connsiteY12" fmla="*/ 13716 h 13716"/>
              <a:gd name="connsiteX13" fmla="*/ 2759202 w 5410200"/>
              <a:gd name="connsiteY13" fmla="*/ 13716 h 13716"/>
              <a:gd name="connsiteX14" fmla="*/ 1974723 w 5410200"/>
              <a:gd name="connsiteY14" fmla="*/ 13716 h 13716"/>
              <a:gd name="connsiteX15" fmla="*/ 1406652 w 5410200"/>
              <a:gd name="connsiteY15" fmla="*/ 13716 h 13716"/>
              <a:gd name="connsiteX16" fmla="*/ 730377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09052" y="2649"/>
                  <a:pt x="5410186" y="9063"/>
                  <a:pt x="5410200" y="13716"/>
                </a:cubicBezTo>
                <a:cubicBezTo>
                  <a:pt x="5133704" y="5182"/>
                  <a:pt x="5123444" y="31477"/>
                  <a:pt x="4842129" y="13716"/>
                </a:cubicBezTo>
                <a:cubicBezTo>
                  <a:pt x="4568650" y="-219"/>
                  <a:pt x="4447390" y="8221"/>
                  <a:pt x="4328160" y="13716"/>
                </a:cubicBezTo>
                <a:cubicBezTo>
                  <a:pt x="4227436" y="28078"/>
                  <a:pt x="3754725" y="-2253"/>
                  <a:pt x="3597783" y="13716"/>
                </a:cubicBezTo>
                <a:cubicBezTo>
                  <a:pt x="3459353" y="10223"/>
                  <a:pt x="3317740" y="47315"/>
                  <a:pt x="3029712" y="13716"/>
                </a:cubicBezTo>
                <a:cubicBezTo>
                  <a:pt x="2766446" y="5245"/>
                  <a:pt x="2645518" y="35922"/>
                  <a:pt x="2299335" y="13716"/>
                </a:cubicBezTo>
                <a:cubicBezTo>
                  <a:pt x="1977844" y="23735"/>
                  <a:pt x="1781583" y="-1801"/>
                  <a:pt x="1514856" y="13716"/>
                </a:cubicBezTo>
                <a:cubicBezTo>
                  <a:pt x="1212648" y="18781"/>
                  <a:pt x="1087880" y="-4407"/>
                  <a:pt x="892683" y="13716"/>
                </a:cubicBezTo>
                <a:cubicBezTo>
                  <a:pt x="745769" y="11772"/>
                  <a:pt x="183254" y="-32062"/>
                  <a:pt x="0" y="13716"/>
                </a:cubicBezTo>
                <a:cubicBezTo>
                  <a:pt x="-907" y="9799"/>
                  <a:pt x="-75" y="7151"/>
                  <a:pt x="0" y="0"/>
                </a:cubicBezTo>
                <a:close/>
              </a:path>
              <a:path w="5410200" h="13716" stroke="0"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0845" y="2936"/>
                  <a:pt x="5409877" y="9829"/>
                  <a:pt x="5410200" y="13716"/>
                </a:cubicBezTo>
                <a:cubicBezTo>
                  <a:pt x="5130880" y="48304"/>
                  <a:pt x="5008082" y="-27188"/>
                  <a:pt x="4842129" y="13716"/>
                </a:cubicBezTo>
                <a:cubicBezTo>
                  <a:pt x="4629232" y="38478"/>
                  <a:pt x="4430159" y="43872"/>
                  <a:pt x="4165854" y="13716"/>
                </a:cubicBezTo>
                <a:cubicBezTo>
                  <a:pt x="3880517" y="17026"/>
                  <a:pt x="3820863" y="-12209"/>
                  <a:pt x="3543681" y="13716"/>
                </a:cubicBezTo>
                <a:cubicBezTo>
                  <a:pt x="3267577" y="39687"/>
                  <a:pt x="3047131" y="-8774"/>
                  <a:pt x="2759202" y="13716"/>
                </a:cubicBezTo>
                <a:cubicBezTo>
                  <a:pt x="2418778" y="17929"/>
                  <a:pt x="2206820" y="-35095"/>
                  <a:pt x="1974723" y="13716"/>
                </a:cubicBezTo>
                <a:cubicBezTo>
                  <a:pt x="1740429" y="35710"/>
                  <a:pt x="1599301" y="34493"/>
                  <a:pt x="1406652" y="13716"/>
                </a:cubicBezTo>
                <a:cubicBezTo>
                  <a:pt x="1196601" y="3966"/>
                  <a:pt x="938578" y="38717"/>
                  <a:pt x="730377" y="13716"/>
                </a:cubicBezTo>
                <a:cubicBezTo>
                  <a:pt x="524173" y="26651"/>
                  <a:pt x="336004" y="-17469"/>
                  <a:pt x="0" y="13716"/>
                </a:cubicBezTo>
                <a:cubicBezTo>
                  <a:pt x="-377" y="9245"/>
                  <a:pt x="1157" y="3819"/>
                  <a:pt x="0" y="0"/>
                </a:cubicBezTo>
                <a:close/>
              </a:path>
              <a:path w="5410200" h="13716" fill="none" stroke="0"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08905" y="2744"/>
                  <a:pt x="5410401" y="9950"/>
                  <a:pt x="5410200" y="13716"/>
                </a:cubicBezTo>
                <a:cubicBezTo>
                  <a:pt x="5139576" y="2947"/>
                  <a:pt x="5122299" y="33775"/>
                  <a:pt x="4842129" y="13716"/>
                </a:cubicBezTo>
                <a:cubicBezTo>
                  <a:pt x="4566356" y="6655"/>
                  <a:pt x="4456854" y="15426"/>
                  <a:pt x="4328160" y="13716"/>
                </a:cubicBezTo>
                <a:cubicBezTo>
                  <a:pt x="4234703" y="-822"/>
                  <a:pt x="3768176" y="-16062"/>
                  <a:pt x="3597783" y="13716"/>
                </a:cubicBezTo>
                <a:cubicBezTo>
                  <a:pt x="3430303" y="10148"/>
                  <a:pt x="3287506" y="20215"/>
                  <a:pt x="3029712" y="13716"/>
                </a:cubicBezTo>
                <a:cubicBezTo>
                  <a:pt x="2742636" y="-2421"/>
                  <a:pt x="2637847" y="18109"/>
                  <a:pt x="2299335" y="13716"/>
                </a:cubicBezTo>
                <a:cubicBezTo>
                  <a:pt x="1959433" y="-7861"/>
                  <a:pt x="1779456" y="37101"/>
                  <a:pt x="1514856" y="13716"/>
                </a:cubicBezTo>
                <a:cubicBezTo>
                  <a:pt x="1212431" y="31797"/>
                  <a:pt x="1086601" y="7282"/>
                  <a:pt x="892683" y="13716"/>
                </a:cubicBezTo>
                <a:cubicBezTo>
                  <a:pt x="721500" y="45800"/>
                  <a:pt x="194249" y="-29802"/>
                  <a:pt x="0" y="13716"/>
                </a:cubicBezTo>
                <a:cubicBezTo>
                  <a:pt x="-508" y="9800"/>
                  <a:pt x="-280" y="682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6" name="Content Placeholder 2">
            <a:extLst>
              <a:ext uri="{FF2B5EF4-FFF2-40B4-BE49-F238E27FC236}">
                <a16:creationId xmlns:a16="http://schemas.microsoft.com/office/drawing/2014/main" id="{B2E8B39C-406E-9DBC-DD7E-A4449E06E5C8}"/>
              </a:ext>
            </a:extLst>
          </p:cNvPr>
          <p:cNvGraphicFramePr>
            <a:graphicFrameLocks noGrp="1"/>
          </p:cNvGraphicFramePr>
          <p:nvPr>
            <p:ph idx="1"/>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51019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5C19D"/>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390858" y="911116"/>
            <a:ext cx="515815"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395419"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600123" y="643467"/>
            <a:ext cx="307028"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6646" y="644382"/>
            <a:ext cx="289201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 name="Text Placeholder 3">
            <a:extLst>
              <a:ext uri="{FF2B5EF4-FFF2-40B4-BE49-F238E27FC236}">
                <a16:creationId xmlns:a16="http://schemas.microsoft.com/office/drawing/2014/main" id="{34A42DF1-7802-47AE-8961-7109AD3ED816}"/>
              </a:ext>
            </a:extLst>
          </p:cNvPr>
          <p:cNvSpPr>
            <a:spLocks noGrp="1"/>
          </p:cNvSpPr>
          <p:nvPr>
            <p:ph type="body" sz="half" idx="2"/>
          </p:nvPr>
        </p:nvSpPr>
        <p:spPr>
          <a:xfrm>
            <a:off x="623668" y="1548143"/>
            <a:ext cx="2797085" cy="2595255"/>
          </a:xfrm>
        </p:spPr>
        <p:txBody>
          <a:bodyPr vert="horz" lIns="91440" tIns="45720" rIns="91440" bIns="45720" rtlCol="0" anchor="t">
            <a:normAutofit/>
          </a:bodyPr>
          <a:lstStyle/>
          <a:p>
            <a:endParaRPr lang="en-US" sz="2100" dirty="0">
              <a:solidFill>
                <a:schemeClr val="tx1"/>
              </a:solidFill>
            </a:endParaRPr>
          </a:p>
          <a:p>
            <a:pPr algn="ctr"/>
            <a:r>
              <a:rPr lang="en-US" sz="2100" dirty="0">
                <a:solidFill>
                  <a:schemeClr val="tx1"/>
                </a:solidFill>
              </a:rPr>
              <a:t>Visit our website for forms, AAB Rules, Hearing guidelines, related links, and other helpful information.</a:t>
            </a:r>
          </a:p>
          <a:p>
            <a:pPr indent="-228600">
              <a:buFont typeface="Arial" panose="020B0604020202020204" pitchFamily="34" charset="0"/>
              <a:buChar char="•"/>
            </a:pPr>
            <a:endParaRPr lang="en-US" sz="2100" dirty="0">
              <a:solidFill>
                <a:srgbClr val="FEFFFF"/>
              </a:solidFill>
            </a:endParaRPr>
          </a:p>
        </p:txBody>
      </p:sp>
      <p:pic>
        <p:nvPicPr>
          <p:cNvPr id="8" name="Picture 7">
            <a:extLst>
              <a:ext uri="{FF2B5EF4-FFF2-40B4-BE49-F238E27FC236}">
                <a16:creationId xmlns:a16="http://schemas.microsoft.com/office/drawing/2014/main" id="{DFAC7AA4-0E0E-401A-A3A1-6BCDE11CEB49}"/>
              </a:ext>
            </a:extLst>
          </p:cNvPr>
          <p:cNvPicPr>
            <a:picLocks noChangeAspect="1"/>
          </p:cNvPicPr>
          <p:nvPr/>
        </p:nvPicPr>
        <p:blipFill>
          <a:blip r:embed="rId2"/>
          <a:stretch>
            <a:fillRect/>
          </a:stretch>
        </p:blipFill>
        <p:spPr>
          <a:xfrm>
            <a:off x="3716913" y="874914"/>
            <a:ext cx="5196551" cy="3923395"/>
          </a:xfrm>
          <a:prstGeom prst="rect">
            <a:avLst/>
          </a:prstGeom>
          <a:ln w="15875">
            <a:solidFill>
              <a:srgbClr val="0066FF"/>
            </a:solidFill>
          </a:ln>
        </p:spPr>
      </p:pic>
      <p:sp>
        <p:nvSpPr>
          <p:cNvPr id="2" name="Title 1">
            <a:extLst>
              <a:ext uri="{FF2B5EF4-FFF2-40B4-BE49-F238E27FC236}">
                <a16:creationId xmlns:a16="http://schemas.microsoft.com/office/drawing/2014/main" id="{9AC3C88C-254D-4ADF-8485-3197A348B495}"/>
              </a:ext>
            </a:extLst>
          </p:cNvPr>
          <p:cNvSpPr>
            <a:spLocks noGrp="1"/>
          </p:cNvSpPr>
          <p:nvPr>
            <p:ph type="title"/>
          </p:nvPr>
        </p:nvSpPr>
        <p:spPr>
          <a:xfrm>
            <a:off x="1691439" y="5778825"/>
            <a:ext cx="7222025" cy="961468"/>
          </a:xfrm>
        </p:spPr>
        <p:txBody>
          <a:bodyPr vert="horz" lIns="91440" tIns="45720" rIns="91440" bIns="45720" rtlCol="0" anchor="ctr">
            <a:normAutofit/>
          </a:bodyPr>
          <a:lstStyle/>
          <a:p>
            <a:r>
              <a:rPr lang="en-US" sz="2700" b="0" kern="1200" dirty="0">
                <a:solidFill>
                  <a:srgbClr val="0066FF"/>
                </a:solidFill>
                <a:ea typeface="+mj-ea"/>
                <a:cs typeface="+mj-cs"/>
              </a:rPr>
              <a:t>https://cob.ocgov.com/appeal-your-property-value</a:t>
            </a:r>
          </a:p>
        </p:txBody>
      </p:sp>
    </p:spTree>
    <p:extLst>
      <p:ext uri="{BB962C8B-B14F-4D97-AF65-F5344CB8AC3E}">
        <p14:creationId xmlns:p14="http://schemas.microsoft.com/office/powerpoint/2010/main" val="23901977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0" name="Rectangle 2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3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3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3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Rectangle 3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356DDD-88C3-4877-A40C-AF7CC66B2A2D}"/>
              </a:ext>
            </a:extLst>
          </p:cNvPr>
          <p:cNvSpPr>
            <a:spLocks noGrp="1"/>
          </p:cNvSpPr>
          <p:nvPr>
            <p:ph type="title"/>
          </p:nvPr>
        </p:nvSpPr>
        <p:spPr>
          <a:xfrm>
            <a:off x="2743200" y="301152"/>
            <a:ext cx="6266539" cy="515194"/>
          </a:xfrm>
        </p:spPr>
        <p:txBody>
          <a:bodyPr anchor="b">
            <a:noAutofit/>
          </a:bodyPr>
          <a:lstStyle/>
          <a:p>
            <a:pPr algn="r"/>
            <a:r>
              <a:rPr lang="en-US" sz="3100" dirty="0">
                <a:solidFill>
                  <a:schemeClr val="tx1"/>
                </a:solidFill>
              </a:rPr>
              <a:t>Assessment Appeal online application</a:t>
            </a:r>
          </a:p>
        </p:txBody>
      </p:sp>
      <p:pic>
        <p:nvPicPr>
          <p:cNvPr id="23" name="Content Placeholder 22">
            <a:extLst>
              <a:ext uri="{FF2B5EF4-FFF2-40B4-BE49-F238E27FC236}">
                <a16:creationId xmlns:a16="http://schemas.microsoft.com/office/drawing/2014/main" id="{AFEA5F2B-184D-4E83-A607-D109557E1BBF}"/>
              </a:ext>
            </a:extLst>
          </p:cNvPr>
          <p:cNvPicPr>
            <a:picLocks noGrp="1" noChangeAspect="1"/>
          </p:cNvPicPr>
          <p:nvPr>
            <p:ph idx="1"/>
          </p:nvPr>
        </p:nvPicPr>
        <p:blipFill>
          <a:blip r:embed="rId2"/>
          <a:stretch>
            <a:fillRect/>
          </a:stretch>
        </p:blipFill>
        <p:spPr>
          <a:xfrm>
            <a:off x="3132794" y="1084083"/>
            <a:ext cx="5946510" cy="4163018"/>
          </a:xfrm>
          <a:prstGeom prst="rect">
            <a:avLst/>
          </a:prstGeom>
          <a:ln>
            <a:solidFill>
              <a:schemeClr val="accent1"/>
            </a:solidFill>
          </a:ln>
        </p:spPr>
      </p:pic>
      <p:sp>
        <p:nvSpPr>
          <p:cNvPr id="6" name="TextBox 5">
            <a:extLst>
              <a:ext uri="{FF2B5EF4-FFF2-40B4-BE49-F238E27FC236}">
                <a16:creationId xmlns:a16="http://schemas.microsoft.com/office/drawing/2014/main" id="{2CAC5270-3C2D-4325-A777-8961425650FE}"/>
              </a:ext>
            </a:extLst>
          </p:cNvPr>
          <p:cNvSpPr txBox="1"/>
          <p:nvPr/>
        </p:nvSpPr>
        <p:spPr>
          <a:xfrm>
            <a:off x="3378200" y="5607005"/>
            <a:ext cx="5413677" cy="523220"/>
          </a:xfrm>
          <a:prstGeom prst="rect">
            <a:avLst/>
          </a:prstGeom>
          <a:noFill/>
        </p:spPr>
        <p:txBody>
          <a:bodyPr wrap="square" rtlCol="0">
            <a:spAutoFit/>
          </a:bodyPr>
          <a:lstStyle/>
          <a:p>
            <a:r>
              <a:rPr lang="en-US" sz="2800" dirty="0">
                <a:solidFill>
                  <a:srgbClr val="0066FF"/>
                </a:solidFill>
              </a:rPr>
              <a:t>www.assessmentappeals.ocgov.com</a:t>
            </a:r>
          </a:p>
        </p:txBody>
      </p:sp>
      <p:pic>
        <p:nvPicPr>
          <p:cNvPr id="7" name="Picture 6">
            <a:extLst>
              <a:ext uri="{FF2B5EF4-FFF2-40B4-BE49-F238E27FC236}">
                <a16:creationId xmlns:a16="http://schemas.microsoft.com/office/drawing/2014/main" id="{119CF895-8E29-4490-B495-9E3AC091CF90}"/>
              </a:ext>
            </a:extLst>
          </p:cNvPr>
          <p:cNvPicPr>
            <a:picLocks noChangeAspect="1"/>
          </p:cNvPicPr>
          <p:nvPr/>
        </p:nvPicPr>
        <p:blipFill>
          <a:blip r:embed="rId3"/>
          <a:stretch>
            <a:fillRect/>
          </a:stretch>
        </p:blipFill>
        <p:spPr>
          <a:xfrm>
            <a:off x="403500" y="2675306"/>
            <a:ext cx="1819529" cy="609685"/>
          </a:xfrm>
          <a:prstGeom prst="rect">
            <a:avLst/>
          </a:prstGeom>
        </p:spPr>
      </p:pic>
    </p:spTree>
    <p:extLst>
      <p:ext uri="{BB962C8B-B14F-4D97-AF65-F5344CB8AC3E}">
        <p14:creationId xmlns:p14="http://schemas.microsoft.com/office/powerpoint/2010/main" val="196907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50BC123-0F02-429C-8A99-3066C776A885}"/>
              </a:ext>
            </a:extLst>
          </p:cNvPr>
          <p:cNvSpPr txBox="1"/>
          <p:nvPr/>
        </p:nvSpPr>
        <p:spPr>
          <a:xfrm>
            <a:off x="360760" y="3671887"/>
            <a:ext cx="2468165" cy="1839515"/>
          </a:xfrm>
          <a:prstGeom prst="rect">
            <a:avLst/>
          </a:prstGeom>
        </p:spPr>
        <p:txBody>
          <a:bodyPr vert="horz" lIns="68580" tIns="34290" rIns="68580" bIns="34290" rtlCol="0" anchor="ctr">
            <a:normAutofit/>
          </a:bodyPr>
          <a:lstStyle/>
          <a:p>
            <a:pPr defTabSz="685800">
              <a:lnSpc>
                <a:spcPct val="90000"/>
              </a:lnSpc>
              <a:spcBef>
                <a:spcPct val="0"/>
              </a:spcBef>
              <a:spcAft>
                <a:spcPts val="450"/>
              </a:spcAft>
            </a:pPr>
            <a:r>
              <a:rPr lang="en-US" altLang="en-US" sz="2700" b="1" i="1">
                <a:ln>
                  <a:solidFill>
                    <a:prstClr val="white">
                      <a:lumMod val="75000"/>
                      <a:lumOff val="25000"/>
                      <a:alpha val="10000"/>
                    </a:prstClr>
                  </a:solidFill>
                </a:ln>
                <a:solidFill>
                  <a:prstClr val="black"/>
                </a:solidFill>
                <a:effectLst>
                  <a:outerShdw blurRad="9525" dist="25400" dir="14640000" algn="tl" rotWithShape="0">
                    <a:prstClr val="white">
                      <a:alpha val="30000"/>
                    </a:prstClr>
                  </a:outerShdw>
                </a:effectLst>
                <a:latin typeface="Calibri Light" panose="020F0302020204030204"/>
              </a:rPr>
              <a:t>Assessment Appeals Board Members</a:t>
            </a:r>
          </a:p>
        </p:txBody>
      </p:sp>
      <p:pic>
        <p:nvPicPr>
          <p:cNvPr id="8" name="Content Placeholder 7">
            <a:extLst>
              <a:ext uri="{FF2B5EF4-FFF2-40B4-BE49-F238E27FC236}">
                <a16:creationId xmlns:a16="http://schemas.microsoft.com/office/drawing/2014/main" id="{6171228D-A187-4C26-AD5F-889BA96D6D0E}"/>
              </a:ext>
            </a:extLst>
          </p:cNvPr>
          <p:cNvPicPr>
            <a:picLocks/>
          </p:cNvPicPr>
          <p:nvPr/>
        </p:nvPicPr>
        <p:blipFill rotWithShape="1">
          <a:blip r:embed="rId2">
            <a:extLst>
              <a:ext uri="{28A0092B-C50C-407E-A947-70E740481C1C}">
                <a14:useLocalDpi xmlns:a14="http://schemas.microsoft.com/office/drawing/2010/main" val="0"/>
              </a:ext>
            </a:extLst>
          </a:blip>
          <a:srcRect t="21199" b="38221"/>
          <a:stretch/>
        </p:blipFill>
        <p:spPr bwMode="auto">
          <a:xfrm>
            <a:off x="15" y="857258"/>
            <a:ext cx="9143985" cy="2782952"/>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p:spPr>
      </p:pic>
      <p:sp>
        <p:nvSpPr>
          <p:cNvPr id="12" name="Content Placeholder 11">
            <a:extLst>
              <a:ext uri="{FF2B5EF4-FFF2-40B4-BE49-F238E27FC236}">
                <a16:creationId xmlns:a16="http://schemas.microsoft.com/office/drawing/2014/main" id="{48AF0EB1-9EBD-6D99-7549-FCF74C72C454}"/>
              </a:ext>
            </a:extLst>
          </p:cNvPr>
          <p:cNvSpPr>
            <a:spLocks noGrp="1"/>
          </p:cNvSpPr>
          <p:nvPr>
            <p:ph idx="1"/>
          </p:nvPr>
        </p:nvSpPr>
        <p:spPr>
          <a:xfrm>
            <a:off x="3167987" y="3671888"/>
            <a:ext cx="5614060" cy="1839515"/>
          </a:xfrm>
        </p:spPr>
        <p:txBody>
          <a:bodyPr vert="horz" lIns="68580" tIns="34290" rIns="68580" bIns="34290" rtlCol="0" anchor="ctr">
            <a:normAutofit/>
          </a:bodyPr>
          <a:lstStyle/>
          <a:p>
            <a:pPr marL="0">
              <a:buFont typeface="Arial" panose="020B0604020202020204" pitchFamily="34" charset="0"/>
              <a:buChar char="•"/>
            </a:pPr>
            <a:r>
              <a:rPr lang="en-US" sz="1350">
                <a:solidFill>
                  <a:schemeClr val="tx1"/>
                </a:solidFill>
              </a:rPr>
              <a:t>Licensed or Certified for a period of 5 years in California as:</a:t>
            </a:r>
          </a:p>
          <a:p>
            <a:pPr lvl="1">
              <a:buFont typeface="Arial" panose="020B0604020202020204" pitchFamily="34" charset="0"/>
              <a:buChar char="•"/>
            </a:pPr>
            <a:r>
              <a:rPr lang="en-US" sz="1350">
                <a:solidFill>
                  <a:schemeClr val="tx1"/>
                </a:solidFill>
              </a:rPr>
              <a:t>Appraiser</a:t>
            </a:r>
          </a:p>
          <a:p>
            <a:pPr lvl="1">
              <a:buFont typeface="Arial" panose="020B0604020202020204" pitchFamily="34" charset="0"/>
              <a:buChar char="•"/>
            </a:pPr>
            <a:r>
              <a:rPr lang="en-US" sz="1350">
                <a:solidFill>
                  <a:schemeClr val="tx1"/>
                </a:solidFill>
              </a:rPr>
              <a:t>Attorney</a:t>
            </a:r>
          </a:p>
          <a:p>
            <a:pPr lvl="1">
              <a:buFont typeface="Arial" panose="020B0604020202020204" pitchFamily="34" charset="0"/>
              <a:buChar char="•"/>
            </a:pPr>
            <a:r>
              <a:rPr lang="en-US" sz="1350">
                <a:solidFill>
                  <a:schemeClr val="tx1"/>
                </a:solidFill>
              </a:rPr>
              <a:t>Real Estate Broker</a:t>
            </a:r>
          </a:p>
          <a:p>
            <a:pPr lvl="1">
              <a:buFont typeface="Arial" panose="020B0604020202020204" pitchFamily="34" charset="0"/>
              <a:buChar char="•"/>
            </a:pPr>
            <a:r>
              <a:rPr lang="en-US" sz="1350">
                <a:solidFill>
                  <a:schemeClr val="tx1"/>
                </a:solidFill>
              </a:rPr>
              <a:t>CPA or Public Accountant</a:t>
            </a:r>
          </a:p>
        </p:txBody>
      </p:sp>
    </p:spTree>
    <p:extLst>
      <p:ext uri="{BB962C8B-B14F-4D97-AF65-F5344CB8AC3E}">
        <p14:creationId xmlns:p14="http://schemas.microsoft.com/office/powerpoint/2010/main" val="8800994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Freeform: Shape 27">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103" y="-2"/>
            <a:ext cx="4509896"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29">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0597" y="1690688"/>
            <a:ext cx="65334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4448591"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6C669DD3-D750-4490-8C23-30C155362890}"/>
              </a:ext>
            </a:extLst>
          </p:cNvPr>
          <p:cNvSpPr>
            <a:spLocks noGrp="1"/>
          </p:cNvSpPr>
          <p:nvPr>
            <p:ph idx="1"/>
          </p:nvPr>
        </p:nvSpPr>
        <p:spPr>
          <a:xfrm>
            <a:off x="290998" y="1511302"/>
            <a:ext cx="4005454" cy="4835177"/>
          </a:xfrm>
          <a:solidFill>
            <a:srgbClr val="29679F"/>
          </a:solidFill>
        </p:spPr>
        <p:txBody>
          <a:bodyPr anchor="ctr">
            <a:noAutofit/>
          </a:bodyPr>
          <a:lstStyle/>
          <a:p>
            <a:pPr marL="0" indent="0">
              <a:buNone/>
            </a:pPr>
            <a:r>
              <a:rPr lang="en-US" sz="2500" dirty="0">
                <a:solidFill>
                  <a:srgbClr val="FFFFFF"/>
                </a:solidFill>
              </a:rPr>
              <a:t>After hearing all the evidence, an appeals board is required by law to determine the value of your property, which means that </a:t>
            </a:r>
            <a:r>
              <a:rPr lang="en-US" sz="2500" b="1" dirty="0">
                <a:solidFill>
                  <a:srgbClr val="FFFFFF"/>
                </a:solidFill>
              </a:rPr>
              <a:t>they can leave the value the same, decrease the value, or increase the value of your property</a:t>
            </a:r>
            <a:r>
              <a:rPr lang="en-US" sz="2500" dirty="0">
                <a:solidFill>
                  <a:srgbClr val="FFFFFF"/>
                </a:solidFill>
              </a:rPr>
              <a:t>. An appeals board is not bound by the value presented by you or the county assessor.</a:t>
            </a:r>
          </a:p>
        </p:txBody>
      </p:sp>
      <p:pic>
        <p:nvPicPr>
          <p:cNvPr id="16" name="Graphic 6">
            <a:extLst>
              <a:ext uri="{FF2B5EF4-FFF2-40B4-BE49-F238E27FC236}">
                <a16:creationId xmlns:a16="http://schemas.microsoft.com/office/drawing/2014/main" id="{090F5F09-5DD0-FA11-714B-33C824056D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5"/>
          <a:stretch/>
        </p:blipFill>
        <p:spPr>
          <a:xfrm>
            <a:off x="4655726" y="2353901"/>
            <a:ext cx="4366705" cy="3275850"/>
          </a:xfrm>
          <a:custGeom>
            <a:avLst/>
            <a:gdLst/>
            <a:ahLst/>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92190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89A1B61-CEC1-4407-839A-3593BC09CA6A}"/>
              </a:ext>
            </a:extLst>
          </p:cNvPr>
          <p:cNvSpPr>
            <a:spLocks noGrp="1"/>
          </p:cNvSpPr>
          <p:nvPr>
            <p:ph sz="half" idx="2"/>
          </p:nvPr>
        </p:nvSpPr>
        <p:spPr>
          <a:xfrm>
            <a:off x="157823" y="0"/>
            <a:ext cx="8867245" cy="1774480"/>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vert="horz" lIns="91440" tIns="45720" rIns="91440" bIns="45720" rtlCol="0">
            <a:normAutofit/>
          </a:bodyPr>
          <a:lstStyle/>
          <a:p>
            <a:pPr marL="0" indent="0" algn="ctr">
              <a:buNone/>
            </a:pPr>
            <a:endParaRPr lang="en-US" sz="800" dirty="0">
              <a:solidFill>
                <a:schemeClr val="tx1"/>
              </a:solidFill>
            </a:endParaRPr>
          </a:p>
          <a:p>
            <a:pPr marL="0" indent="0" algn="ctr">
              <a:buNone/>
            </a:pPr>
            <a:r>
              <a:rPr lang="en-US" sz="2500" dirty="0">
                <a:solidFill>
                  <a:schemeClr val="tx1"/>
                </a:solidFill>
              </a:rPr>
              <a:t>If the market values dips below the Prop 13 values then regain values as in the early 1990s, values can return to indexed Prop 13 value and can do so at a greater rate than 2%.</a:t>
            </a:r>
          </a:p>
        </p:txBody>
      </p:sp>
      <p:pic>
        <p:nvPicPr>
          <p:cNvPr id="5" name="Content Placeholder 4">
            <a:extLst>
              <a:ext uri="{FF2B5EF4-FFF2-40B4-BE49-F238E27FC236}">
                <a16:creationId xmlns:a16="http://schemas.microsoft.com/office/drawing/2014/main" id="{4C8EF198-26F2-40AA-8101-3B3CC8B903D5}"/>
              </a:ext>
            </a:extLst>
          </p:cNvPr>
          <p:cNvPicPr>
            <a:picLocks noGrp="1" noChangeAspect="1"/>
          </p:cNvPicPr>
          <p:nvPr>
            <p:ph sz="half" idx="1"/>
          </p:nvPr>
        </p:nvPicPr>
        <p:blipFill>
          <a:blip r:embed="rId2"/>
          <a:stretch>
            <a:fillRect/>
          </a:stretch>
        </p:blipFill>
        <p:spPr>
          <a:xfrm>
            <a:off x="1461522" y="1667043"/>
            <a:ext cx="6603878" cy="4738284"/>
          </a:xfrm>
          <a:prstGeom prst="rect">
            <a:avLst/>
          </a:prstGeom>
        </p:spPr>
      </p:pic>
    </p:spTree>
    <p:extLst>
      <p:ext uri="{BB962C8B-B14F-4D97-AF65-F5344CB8AC3E}">
        <p14:creationId xmlns:p14="http://schemas.microsoft.com/office/powerpoint/2010/main" val="31329202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09EA48-1090-404A-9583-89443725B87F}"/>
              </a:ext>
            </a:extLst>
          </p:cNvPr>
          <p:cNvSpPr>
            <a:spLocks noGrp="1"/>
          </p:cNvSpPr>
          <p:nvPr>
            <p:ph type="body" sz="half" idx="2"/>
          </p:nvPr>
        </p:nvSpPr>
        <p:spPr>
          <a:xfrm>
            <a:off x="564084" y="297845"/>
            <a:ext cx="5302561" cy="978694"/>
          </a:xfrm>
          <a:solidFill>
            <a:schemeClr val="accent1">
              <a:lumMod val="5000"/>
              <a:lumOff val="95000"/>
            </a:schemeClr>
          </a:solidFill>
          <a:ln>
            <a:solidFill>
              <a:srgbClr val="EF863F"/>
            </a:solidFill>
          </a:ln>
        </p:spPr>
        <p:txBody>
          <a:bodyPr>
            <a:normAutofit lnSpcReduction="10000"/>
          </a:bodyPr>
          <a:lstStyle/>
          <a:p>
            <a:r>
              <a:rPr lang="en-US" sz="2500" dirty="0"/>
              <a:t>Obtain a copy of this presentation at:</a:t>
            </a:r>
          </a:p>
          <a:p>
            <a:r>
              <a:rPr lang="en-US" dirty="0"/>
              <a:t>https://cob.ocgov.com/appeal-your-property-value/workshops-presentation</a:t>
            </a:r>
          </a:p>
        </p:txBody>
      </p:sp>
      <p:pic>
        <p:nvPicPr>
          <p:cNvPr id="5" name="Picture 4">
            <a:extLst>
              <a:ext uri="{FF2B5EF4-FFF2-40B4-BE49-F238E27FC236}">
                <a16:creationId xmlns:a16="http://schemas.microsoft.com/office/drawing/2014/main" id="{E1E7E73C-6C9E-4BA2-91A7-C1C0CD1B6815}"/>
              </a:ext>
            </a:extLst>
          </p:cNvPr>
          <p:cNvPicPr>
            <a:picLocks noChangeAspect="1"/>
          </p:cNvPicPr>
          <p:nvPr/>
        </p:nvPicPr>
        <p:blipFill>
          <a:blip r:embed="rId2"/>
          <a:stretch>
            <a:fillRect/>
          </a:stretch>
        </p:blipFill>
        <p:spPr>
          <a:xfrm>
            <a:off x="1122628" y="1715961"/>
            <a:ext cx="6131047" cy="4326213"/>
          </a:xfrm>
          <a:prstGeom prst="rect">
            <a:avLst/>
          </a:prstGeom>
          <a:ln w="57150">
            <a:solidFill>
              <a:srgbClr val="1D1DC1"/>
            </a:solidFill>
          </a:ln>
        </p:spPr>
      </p:pic>
      <p:sp>
        <p:nvSpPr>
          <p:cNvPr id="6" name="Rectangle 5">
            <a:extLst>
              <a:ext uri="{FF2B5EF4-FFF2-40B4-BE49-F238E27FC236}">
                <a16:creationId xmlns:a16="http://schemas.microsoft.com/office/drawing/2014/main" id="{BFC7599D-F98D-4BFA-BCD9-5B5C1B9E3BC3}"/>
              </a:ext>
            </a:extLst>
          </p:cNvPr>
          <p:cNvSpPr/>
          <p:nvPr/>
        </p:nvSpPr>
        <p:spPr>
          <a:xfrm>
            <a:off x="2571183" y="5051833"/>
            <a:ext cx="3603279" cy="199177"/>
          </a:xfrm>
          <a:prstGeom prst="rect">
            <a:avLst/>
          </a:prstGeom>
          <a:noFill/>
          <a:ln w="28575">
            <a:solidFill>
              <a:srgbClr val="EF8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10297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Placeholder 4" descr="MVC-004X">
            <a:extLst>
              <a:ext uri="{FF2B5EF4-FFF2-40B4-BE49-F238E27FC236}">
                <a16:creationId xmlns:a16="http://schemas.microsoft.com/office/drawing/2014/main" id="{5C85DD5D-6C46-4A3D-835D-3E2A17C72D9B}"/>
              </a:ext>
            </a:extLst>
          </p:cNvPr>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val="0"/>
              </a:ext>
            </a:extLst>
          </a:blip>
          <a:srcRect/>
          <a:stretch/>
        </p:blipFill>
        <p:spPr bwMode="auto">
          <a:xfrm>
            <a:off x="20" y="10"/>
            <a:ext cx="9143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EB228F3-E74F-4DCF-8EEA-F36FC925722C}"/>
              </a:ext>
            </a:extLst>
          </p:cNvPr>
          <p:cNvSpPr>
            <a:spLocks noGrp="1"/>
          </p:cNvSpPr>
          <p:nvPr>
            <p:ph type="title"/>
          </p:nvPr>
        </p:nvSpPr>
        <p:spPr>
          <a:xfrm>
            <a:off x="362140" y="434566"/>
            <a:ext cx="2308632" cy="2914789"/>
          </a:xfrm>
          <a:prstGeom prst="ellipse">
            <a:avLst/>
          </a:prstGeom>
          <a:solidFill>
            <a:srgbClr val="F5C19D"/>
          </a:solidFill>
          <a:ln w="174625" cmpd="thinThick">
            <a:solidFill>
              <a:srgbClr val="FFFFFF"/>
            </a:solidFill>
          </a:ln>
        </p:spPr>
        <p:txBody>
          <a:bodyPr vert="horz" lIns="91440" tIns="45720" rIns="91440" bIns="45720" rtlCol="0" anchor="ctr">
            <a:noAutofit/>
          </a:bodyPr>
          <a:lstStyle/>
          <a:p>
            <a:pPr algn="ctr"/>
            <a:r>
              <a:rPr lang="en-US" sz="2400" dirty="0">
                <a:solidFill>
                  <a:srgbClr val="262626"/>
                </a:solidFill>
              </a:rPr>
              <a:t>Thanks for attending!</a:t>
            </a:r>
            <a:br>
              <a:rPr lang="en-US" sz="2400" dirty="0">
                <a:solidFill>
                  <a:srgbClr val="262626"/>
                </a:solidFill>
              </a:rPr>
            </a:br>
            <a:br>
              <a:rPr lang="en-US" sz="2400" dirty="0">
                <a:solidFill>
                  <a:srgbClr val="262626"/>
                </a:solidFill>
              </a:rPr>
            </a:br>
            <a:r>
              <a:rPr lang="en-US" sz="2400" dirty="0">
                <a:solidFill>
                  <a:srgbClr val="262626"/>
                </a:solidFill>
              </a:rPr>
              <a:t>Questions?</a:t>
            </a:r>
            <a:br>
              <a:rPr lang="en-US" sz="2400" dirty="0">
                <a:solidFill>
                  <a:srgbClr val="262626"/>
                </a:solidFill>
              </a:rPr>
            </a:br>
            <a:r>
              <a:rPr lang="en-US" sz="2400" dirty="0">
                <a:solidFill>
                  <a:srgbClr val="262626"/>
                </a:solidFill>
              </a:rPr>
              <a:t>Comments?</a:t>
            </a:r>
          </a:p>
        </p:txBody>
      </p:sp>
    </p:spTree>
    <p:extLst>
      <p:ext uri="{BB962C8B-B14F-4D97-AF65-F5344CB8AC3E}">
        <p14:creationId xmlns:p14="http://schemas.microsoft.com/office/powerpoint/2010/main" val="3095507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bwMode="auto">
          <a:xfrm>
            <a:off x="276839" y="76633"/>
            <a:ext cx="6457424" cy="11449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1" hangingPunct="1"/>
            <a:r>
              <a:rPr lang="en-US" altLang="en-US" sz="3800" dirty="0">
                <a:solidFill>
                  <a:srgbClr val="003D96"/>
                </a:solidFill>
              </a:rPr>
              <a:t>Organizational Structure &amp; Appointment Process</a:t>
            </a:r>
          </a:p>
        </p:txBody>
      </p:sp>
      <p:sp>
        <p:nvSpPr>
          <p:cNvPr id="22531" name="AutoShape 3"/>
          <p:cNvSpPr>
            <a:spLocks noChangeArrowheads="1"/>
          </p:cNvSpPr>
          <p:nvPr/>
        </p:nvSpPr>
        <p:spPr bwMode="auto">
          <a:xfrm>
            <a:off x="2463007" y="1498600"/>
            <a:ext cx="4114800" cy="914400"/>
          </a:xfrm>
          <a:prstGeom prst="flowChartProcess">
            <a:avLst/>
          </a:prstGeom>
          <a:solidFill>
            <a:srgbClr val="F2A431"/>
          </a:solidFill>
          <a:ln w="38100">
            <a:solidFill>
              <a:schemeClr val="bg1"/>
            </a:solidFill>
            <a:miter lim="800000"/>
            <a:headEnd type="none" w="sm" len="sm"/>
            <a:tailEnd type="none" w="sm" len="sm"/>
            <a:extLst>
              <a:ext uri="{C807C97D-BFC1-408E-A445-0C87EB9F89A2}">
                <ask:lineSketchStyleProps xmlns:ask="http://schemas.microsoft.com/office/drawing/2018/sketchyshapes">
                  <ask:type>
                    <ask:lineSketchNone/>
                  </ask:type>
                </ask:lineSketchStyleProps>
              </a:ext>
            </a:extLst>
          </a:ln>
        </p:spPr>
        <p:txBody>
          <a:bodyPr wrap="none" anchor="ct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Orange County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Board of Supervisors </a:t>
            </a:r>
          </a:p>
        </p:txBody>
      </p:sp>
      <p:sp>
        <p:nvSpPr>
          <p:cNvPr id="22532" name="Line 5"/>
          <p:cNvSpPr>
            <a:spLocks noChangeShapeType="1"/>
          </p:cNvSpPr>
          <p:nvPr/>
        </p:nvSpPr>
        <p:spPr bwMode="auto">
          <a:xfrm>
            <a:off x="1904999" y="3768754"/>
            <a:ext cx="51816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533" name="Line 6"/>
          <p:cNvSpPr>
            <a:spLocks noChangeShapeType="1"/>
          </p:cNvSpPr>
          <p:nvPr/>
        </p:nvSpPr>
        <p:spPr bwMode="auto">
          <a:xfrm>
            <a:off x="1904999" y="3768754"/>
            <a:ext cx="1" cy="346046"/>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534" name="Line 7"/>
          <p:cNvSpPr>
            <a:spLocks noChangeShapeType="1"/>
          </p:cNvSpPr>
          <p:nvPr/>
        </p:nvSpPr>
        <p:spPr bwMode="auto">
          <a:xfrm>
            <a:off x="7086599" y="3768754"/>
            <a:ext cx="1" cy="346046"/>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535" name="AutoShape 8"/>
          <p:cNvSpPr>
            <a:spLocks noChangeArrowheads="1"/>
          </p:cNvSpPr>
          <p:nvPr/>
        </p:nvSpPr>
        <p:spPr bwMode="auto">
          <a:xfrm>
            <a:off x="838201" y="3948928"/>
            <a:ext cx="2362200" cy="609600"/>
          </a:xfrm>
          <a:prstGeom prst="flowChartProcess">
            <a:avLst/>
          </a:prstGeom>
          <a:solidFill>
            <a:schemeClr val="accent1">
              <a:lumMod val="60000"/>
              <a:lumOff val="40000"/>
            </a:schemeClr>
          </a:solidFill>
          <a:ln w="38100">
            <a:solidFill>
              <a:schemeClr val="bg1"/>
            </a:solidFill>
            <a:miter lim="800000"/>
            <a:headEnd type="none" w="sm" len="sm"/>
            <a:tailEnd type="none" w="sm" len="sm"/>
          </a:ln>
        </p:spPr>
        <p:txBody>
          <a:bodyPr wrap="none" anchor="ct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County Assessor</a:t>
            </a:r>
          </a:p>
        </p:txBody>
      </p:sp>
      <p:sp>
        <p:nvSpPr>
          <p:cNvPr id="22536" name="AutoShape 9"/>
          <p:cNvSpPr>
            <a:spLocks noChangeArrowheads="1"/>
          </p:cNvSpPr>
          <p:nvPr/>
        </p:nvSpPr>
        <p:spPr bwMode="auto">
          <a:xfrm>
            <a:off x="5855865" y="3947879"/>
            <a:ext cx="2209800" cy="609600"/>
          </a:xfrm>
          <a:prstGeom prst="flowChartProcess">
            <a:avLst/>
          </a:prstGeom>
          <a:solidFill>
            <a:schemeClr val="accent1">
              <a:lumMod val="60000"/>
              <a:lumOff val="40000"/>
            </a:schemeClr>
          </a:solidFill>
          <a:ln w="38100">
            <a:solidFill>
              <a:schemeClr val="bg1"/>
            </a:solidFill>
            <a:miter lim="800000"/>
            <a:headEnd type="none" w="sm" len="sm"/>
            <a:tailEnd type="none" w="sm" len="sm"/>
          </a:ln>
        </p:spPr>
        <p:txBody>
          <a:bodyPr wrap="none" anchor="ct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Taxpayer</a:t>
            </a:r>
          </a:p>
        </p:txBody>
      </p:sp>
      <p:sp>
        <p:nvSpPr>
          <p:cNvPr id="22537" name="Line 10"/>
          <p:cNvSpPr>
            <a:spLocks noChangeShapeType="1"/>
          </p:cNvSpPr>
          <p:nvPr/>
        </p:nvSpPr>
        <p:spPr bwMode="auto">
          <a:xfrm>
            <a:off x="4563611" y="3473042"/>
            <a:ext cx="6798" cy="140931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538" name="AutoShape 11"/>
          <p:cNvSpPr>
            <a:spLocks noChangeArrowheads="1"/>
          </p:cNvSpPr>
          <p:nvPr/>
        </p:nvSpPr>
        <p:spPr bwMode="auto">
          <a:xfrm>
            <a:off x="3265065" y="4723047"/>
            <a:ext cx="2590800" cy="609600"/>
          </a:xfrm>
          <a:prstGeom prst="flowChartProcess">
            <a:avLst/>
          </a:prstGeom>
          <a:solidFill>
            <a:schemeClr val="accent1">
              <a:lumMod val="60000"/>
              <a:lumOff val="40000"/>
            </a:schemeClr>
          </a:solidFill>
          <a:ln w="38100">
            <a:solidFill>
              <a:schemeClr val="bg1"/>
            </a:solidFill>
            <a:miter lim="800000"/>
            <a:headEnd type="none" w="sm" len="sm"/>
            <a:tailEnd type="none" w="sm" len="sm"/>
          </a:ln>
        </p:spPr>
        <p:txBody>
          <a:bodyPr wrap="none" anchor="ct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Clerk of the Board</a:t>
            </a:r>
          </a:p>
        </p:txBody>
      </p:sp>
      <p:sp>
        <p:nvSpPr>
          <p:cNvPr id="22539" name="Line 12"/>
          <p:cNvSpPr>
            <a:spLocks noChangeShapeType="1"/>
          </p:cNvSpPr>
          <p:nvPr/>
        </p:nvSpPr>
        <p:spPr bwMode="auto">
          <a:xfrm flipV="1">
            <a:off x="2743199" y="5778686"/>
            <a:ext cx="1827213" cy="1410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540" name="Line 13"/>
          <p:cNvSpPr>
            <a:spLocks noChangeShapeType="1"/>
          </p:cNvSpPr>
          <p:nvPr/>
        </p:nvSpPr>
        <p:spPr bwMode="auto">
          <a:xfrm>
            <a:off x="4538071" y="5332647"/>
            <a:ext cx="1" cy="460141"/>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541" name="AutoShape 14"/>
          <p:cNvSpPr>
            <a:spLocks noChangeArrowheads="1"/>
          </p:cNvSpPr>
          <p:nvPr/>
        </p:nvSpPr>
        <p:spPr bwMode="auto">
          <a:xfrm>
            <a:off x="1028700" y="5565881"/>
            <a:ext cx="2590800" cy="609600"/>
          </a:xfrm>
          <a:prstGeom prst="flowChartProcess">
            <a:avLst/>
          </a:prstGeom>
          <a:solidFill>
            <a:schemeClr val="accent1">
              <a:lumMod val="60000"/>
              <a:lumOff val="40000"/>
            </a:schemeClr>
          </a:solidFill>
          <a:ln w="38100">
            <a:solidFill>
              <a:schemeClr val="bg1"/>
            </a:solidFill>
            <a:miter lim="800000"/>
            <a:headEnd type="none" w="sm" len="sm"/>
            <a:tailEnd type="none" w="sm" len="sm"/>
          </a:ln>
        </p:spPr>
        <p:txBody>
          <a:bodyPr wrap="none" anchor="ct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Auditor-Controller</a:t>
            </a:r>
          </a:p>
        </p:txBody>
      </p:sp>
      <p:sp>
        <p:nvSpPr>
          <p:cNvPr id="22542" name="AutoShape 15"/>
          <p:cNvSpPr>
            <a:spLocks noChangeArrowheads="1"/>
          </p:cNvSpPr>
          <p:nvPr/>
        </p:nvSpPr>
        <p:spPr bwMode="auto">
          <a:xfrm>
            <a:off x="5515063" y="5498215"/>
            <a:ext cx="2438400" cy="609600"/>
          </a:xfrm>
          <a:prstGeom prst="flowChartProcess">
            <a:avLst/>
          </a:prstGeom>
          <a:solidFill>
            <a:schemeClr val="accent1">
              <a:lumMod val="60000"/>
              <a:lumOff val="40000"/>
            </a:schemeClr>
          </a:solidFill>
          <a:ln w="38100">
            <a:solidFill>
              <a:schemeClr val="bg1"/>
            </a:solidFill>
            <a:miter lim="800000"/>
            <a:headEnd type="none" w="sm" len="sm"/>
            <a:tailEnd type="none" w="sm" len="sm"/>
          </a:ln>
        </p:spPr>
        <p:txBody>
          <a:bodyPr wrap="none" anchor="ct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Tax Collector</a:t>
            </a:r>
          </a:p>
        </p:txBody>
      </p:sp>
      <p:sp>
        <p:nvSpPr>
          <p:cNvPr id="22544" name="Line 17"/>
          <p:cNvSpPr>
            <a:spLocks noChangeShapeType="1"/>
          </p:cNvSpPr>
          <p:nvPr/>
        </p:nvSpPr>
        <p:spPr bwMode="auto">
          <a:xfrm flipH="1">
            <a:off x="3644106" y="6006517"/>
            <a:ext cx="1859071" cy="66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547" name="Line 20"/>
          <p:cNvSpPr>
            <a:spLocks noChangeShapeType="1"/>
          </p:cNvSpPr>
          <p:nvPr/>
        </p:nvSpPr>
        <p:spPr bwMode="auto">
          <a:xfrm>
            <a:off x="4495800" y="2413000"/>
            <a:ext cx="0" cy="558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AutoShape 18">
            <a:extLst>
              <a:ext uri="{FF2B5EF4-FFF2-40B4-BE49-F238E27FC236}">
                <a16:creationId xmlns:a16="http://schemas.microsoft.com/office/drawing/2014/main" id="{C21BB66C-A306-4AF1-9D2D-CE83C3F68AC3}"/>
              </a:ext>
            </a:extLst>
          </p:cNvPr>
          <p:cNvSpPr>
            <a:spLocks noChangeArrowheads="1"/>
          </p:cNvSpPr>
          <p:nvPr/>
        </p:nvSpPr>
        <p:spPr bwMode="auto">
          <a:xfrm>
            <a:off x="2844007" y="2741612"/>
            <a:ext cx="3352800" cy="685800"/>
          </a:xfrm>
          <a:prstGeom prst="flowChartProcess">
            <a:avLst/>
          </a:prstGeom>
          <a:solidFill>
            <a:schemeClr val="accent1">
              <a:lumMod val="60000"/>
              <a:lumOff val="40000"/>
            </a:schemeClr>
          </a:solidFill>
          <a:ln w="38100">
            <a:solidFill>
              <a:schemeClr val="bg1"/>
            </a:solidFill>
            <a:miter lim="800000"/>
            <a:headEnd type="none" w="sm" len="sm"/>
            <a:tailEnd type="none" w="sm" len="sm"/>
          </a:ln>
        </p:spPr>
        <p:txBody>
          <a:bodyPr wrap="none" anchor="ct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Assessment Appeals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Board</a:t>
            </a:r>
          </a:p>
        </p:txBody>
      </p:sp>
    </p:spTree>
    <p:extLst>
      <p:ext uri="{BB962C8B-B14F-4D97-AF65-F5344CB8AC3E}">
        <p14:creationId xmlns:p14="http://schemas.microsoft.com/office/powerpoint/2010/main" val="813726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643B06-582C-4DB1-9FB6-3FAF9575F12F}"/>
              </a:ext>
            </a:extLst>
          </p:cNvPr>
          <p:cNvSpPr txBox="1"/>
          <p:nvPr/>
        </p:nvSpPr>
        <p:spPr>
          <a:xfrm>
            <a:off x="0" y="178943"/>
            <a:ext cx="7758820" cy="707886"/>
          </a:xfrm>
          <a:prstGeom prst="rect">
            <a:avLst/>
          </a:prstGeom>
          <a:noFill/>
        </p:spPr>
        <p:txBody>
          <a:bodyPr wrap="square" rtlCol="0">
            <a:spAutoFit/>
          </a:bodyPr>
          <a:lstStyle/>
          <a:p>
            <a:pPr algn="ctr"/>
            <a:r>
              <a:rPr lang="en-US" altLang="en-US" sz="4000" dirty="0">
                <a:latin typeface="+mj-lt"/>
              </a:rPr>
              <a:t>What is an Assessment Appeal?</a:t>
            </a:r>
            <a:endParaRPr lang="en-US" sz="4000" dirty="0">
              <a:latin typeface="+mj-lt"/>
            </a:endParaRPr>
          </a:p>
        </p:txBody>
      </p:sp>
      <p:sp>
        <p:nvSpPr>
          <p:cNvPr id="5" name="Text Box 6">
            <a:extLst>
              <a:ext uri="{FF2B5EF4-FFF2-40B4-BE49-F238E27FC236}">
                <a16:creationId xmlns:a16="http://schemas.microsoft.com/office/drawing/2014/main" id="{64B6C731-0275-40B1-B3AD-F48D746E09E2}"/>
              </a:ext>
            </a:extLst>
          </p:cNvPr>
          <p:cNvSpPr txBox="1">
            <a:spLocks noChangeArrowheads="1"/>
          </p:cNvSpPr>
          <p:nvPr/>
        </p:nvSpPr>
        <p:spPr bwMode="auto">
          <a:xfrm>
            <a:off x="307818" y="1331870"/>
            <a:ext cx="7620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a:defRPr>
                <a:solidFill>
                  <a:schemeClr val="tx1"/>
                </a:solidFill>
                <a:latin typeface="Garamond" panose="02020404030301010803" pitchFamily="18" charset="0"/>
                <a:cs typeface="Arial" panose="020B0604020202020204" pitchFamily="34" charset="0"/>
              </a:defRPr>
            </a:lvl1pPr>
            <a:lvl2pPr>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lvl="1" algn="ctr"/>
            <a:r>
              <a:rPr lang="en-US" altLang="en-US" sz="2800" dirty="0">
                <a:latin typeface="+mn-lt"/>
                <a:cs typeface="Times New Roman" panose="02020603050405020304" pitchFamily="18" charset="0"/>
              </a:rPr>
              <a:t>The process to challenge the Assessor’s opinion of your property value. </a:t>
            </a:r>
          </a:p>
        </p:txBody>
      </p:sp>
      <p:sp>
        <p:nvSpPr>
          <p:cNvPr id="6" name="Text Box 6">
            <a:extLst>
              <a:ext uri="{FF2B5EF4-FFF2-40B4-BE49-F238E27FC236}">
                <a16:creationId xmlns:a16="http://schemas.microsoft.com/office/drawing/2014/main" id="{95D53551-7AEE-4DE5-80E6-0DDF512F83A6}"/>
              </a:ext>
            </a:extLst>
          </p:cNvPr>
          <p:cNvSpPr txBox="1">
            <a:spLocks noChangeArrowheads="1"/>
          </p:cNvSpPr>
          <p:nvPr/>
        </p:nvSpPr>
        <p:spPr bwMode="auto">
          <a:xfrm>
            <a:off x="-35082" y="2728374"/>
            <a:ext cx="4152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342900" indent="-342900">
              <a:defRPr>
                <a:solidFill>
                  <a:schemeClr val="tx1"/>
                </a:solidFill>
                <a:latin typeface="Garamond" panose="02020404030301010803" pitchFamily="18" charset="0"/>
                <a:cs typeface="Arial" panose="020B0604020202020204" pitchFamily="34" charset="0"/>
              </a:defRPr>
            </a:lvl1pPr>
            <a:lvl2pPr>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lvl="1">
              <a:buFont typeface="Bradley Hand ITC" panose="03070402050302030203" pitchFamily="66" charset="0"/>
              <a:buChar char="*"/>
            </a:pPr>
            <a:r>
              <a:rPr lang="en-US" altLang="en-US" sz="2400" dirty="0">
                <a:latin typeface="Times New Roman" panose="02020603050405020304" pitchFamily="18" charset="0"/>
              </a:rPr>
              <a:t>  </a:t>
            </a:r>
            <a:r>
              <a:rPr lang="en-US" altLang="en-US" sz="2400" dirty="0">
                <a:latin typeface="+mn-lt"/>
                <a:cs typeface="Times New Roman" panose="02020603050405020304" pitchFamily="18" charset="0"/>
              </a:rPr>
              <a:t>Timely, factual evidence</a:t>
            </a:r>
          </a:p>
        </p:txBody>
      </p:sp>
      <p:sp>
        <p:nvSpPr>
          <p:cNvPr id="7" name="Text Box 7">
            <a:extLst>
              <a:ext uri="{FF2B5EF4-FFF2-40B4-BE49-F238E27FC236}">
                <a16:creationId xmlns:a16="http://schemas.microsoft.com/office/drawing/2014/main" id="{811860BB-5728-4F69-ABE0-52F186399833}"/>
              </a:ext>
            </a:extLst>
          </p:cNvPr>
          <p:cNvSpPr txBox="1">
            <a:spLocks noChangeArrowheads="1"/>
          </p:cNvSpPr>
          <p:nvPr/>
        </p:nvSpPr>
        <p:spPr bwMode="auto">
          <a:xfrm>
            <a:off x="4338" y="3477906"/>
            <a:ext cx="5200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lvl="1">
              <a:buFont typeface="Bradley Hand ITC" panose="03070402050302030203" pitchFamily="66" charset="0"/>
              <a:buChar char="*"/>
            </a:pPr>
            <a:r>
              <a:rPr lang="en-US" altLang="en-US" sz="2400" dirty="0">
                <a:latin typeface="Times New Roman" panose="02020603050405020304" pitchFamily="18" charset="0"/>
              </a:rPr>
              <a:t>  </a:t>
            </a:r>
            <a:r>
              <a:rPr lang="en-US" altLang="en-US" sz="2400" dirty="0">
                <a:latin typeface="+mn-lt"/>
                <a:cs typeface="Times New Roman" panose="02020603050405020304" pitchFamily="18" charset="0"/>
              </a:rPr>
              <a:t>Adjudicated before an </a:t>
            </a:r>
          </a:p>
          <a:p>
            <a:pPr lvl="1"/>
            <a:r>
              <a:rPr lang="en-US" altLang="en-US" sz="2400" dirty="0">
                <a:latin typeface="+mn-lt"/>
                <a:cs typeface="Times New Roman" panose="02020603050405020304" pitchFamily="18" charset="0"/>
              </a:rPr>
              <a:t>    Assessment Appeals Board</a:t>
            </a:r>
          </a:p>
          <a:p>
            <a:endParaRPr lang="en-US" altLang="en-US" sz="2400" dirty="0">
              <a:latin typeface="Times New Roman" panose="02020603050405020304" pitchFamily="18" charset="0"/>
            </a:endParaRPr>
          </a:p>
        </p:txBody>
      </p:sp>
      <p:sp>
        <p:nvSpPr>
          <p:cNvPr id="8" name="Text Box 8">
            <a:extLst>
              <a:ext uri="{FF2B5EF4-FFF2-40B4-BE49-F238E27FC236}">
                <a16:creationId xmlns:a16="http://schemas.microsoft.com/office/drawing/2014/main" id="{A0215FE5-2CDC-46BF-AF24-E301A92C1151}"/>
              </a:ext>
            </a:extLst>
          </p:cNvPr>
          <p:cNvSpPr txBox="1">
            <a:spLocks noChangeArrowheads="1"/>
          </p:cNvSpPr>
          <p:nvPr/>
        </p:nvSpPr>
        <p:spPr bwMode="auto">
          <a:xfrm>
            <a:off x="4991100" y="2633706"/>
            <a:ext cx="41529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lvl="1"/>
            <a:r>
              <a:rPr lang="en-US" altLang="en-US" sz="2400" dirty="0">
                <a:latin typeface="Times New Roman" panose="02020603050405020304" pitchFamily="18" charset="0"/>
              </a:rPr>
              <a:t>*  </a:t>
            </a:r>
            <a:r>
              <a:rPr lang="en-US" altLang="en-US" sz="2400" dirty="0">
                <a:latin typeface="+mn-lt"/>
                <a:cs typeface="Times New Roman" panose="02020603050405020304" pitchFamily="18" charset="0"/>
              </a:rPr>
              <a:t>Must pay property </a:t>
            </a:r>
          </a:p>
          <a:p>
            <a:pPr lvl="1"/>
            <a:r>
              <a:rPr lang="en-US" altLang="en-US" sz="2400" dirty="0">
                <a:latin typeface="+mn-lt"/>
                <a:cs typeface="Times New Roman" panose="02020603050405020304" pitchFamily="18" charset="0"/>
              </a:rPr>
              <a:t>     taxes while appeal </a:t>
            </a:r>
          </a:p>
          <a:p>
            <a:pPr lvl="1"/>
            <a:r>
              <a:rPr lang="en-US" altLang="en-US" sz="2400" dirty="0">
                <a:latin typeface="+mn-lt"/>
                <a:cs typeface="Times New Roman" panose="02020603050405020304" pitchFamily="18" charset="0"/>
              </a:rPr>
              <a:t>     is pending </a:t>
            </a:r>
          </a:p>
          <a:p>
            <a:pPr lvl="1"/>
            <a:r>
              <a:rPr lang="en-US" altLang="en-US" sz="2400" dirty="0">
                <a:latin typeface="+mn-lt"/>
                <a:cs typeface="Times New Roman" panose="02020603050405020304" pitchFamily="18" charset="0"/>
              </a:rPr>
              <a:t>   </a:t>
            </a:r>
          </a:p>
          <a:p>
            <a:endParaRPr lang="en-US" altLang="en-US" sz="2400" dirty="0">
              <a:latin typeface="Times New Roman" panose="02020603050405020304" pitchFamily="18" charset="0"/>
            </a:endParaRPr>
          </a:p>
        </p:txBody>
      </p:sp>
      <p:pic>
        <p:nvPicPr>
          <p:cNvPr id="9" name="Picture 4" descr="http://37261.goinetusa.com/images_gallery/RealEstate/house3.jpg">
            <a:extLst>
              <a:ext uri="{FF2B5EF4-FFF2-40B4-BE49-F238E27FC236}">
                <a16:creationId xmlns:a16="http://schemas.microsoft.com/office/drawing/2014/main" id="{9056AC62-3CF6-409B-84B4-2823D89C8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262" y="4587252"/>
            <a:ext cx="2698556" cy="1482370"/>
          </a:xfrm>
          <a:prstGeom prst="rect">
            <a:avLst/>
          </a:prstGeom>
          <a:noFill/>
          <a:ln w="317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14" descr="http://www.dallashomeinspections.com/assets/images/commercial-building.jpg">
            <a:extLst>
              <a:ext uri="{FF2B5EF4-FFF2-40B4-BE49-F238E27FC236}">
                <a16:creationId xmlns:a16="http://schemas.microsoft.com/office/drawing/2014/main" id="{8F2E39EC-39AB-43DA-A43D-B349F0D94F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479"/>
          <a:stretch>
            <a:fillRect/>
          </a:stretch>
        </p:blipFill>
        <p:spPr bwMode="auto">
          <a:xfrm>
            <a:off x="5026184" y="4632694"/>
            <a:ext cx="2384438" cy="1482371"/>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953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E059AAE-FB19-48AE-B17D-67417C1EF2D0}"/>
              </a:ext>
            </a:extLst>
          </p:cNvPr>
          <p:cNvSpPr txBox="1"/>
          <p:nvPr/>
        </p:nvSpPr>
        <p:spPr>
          <a:xfrm>
            <a:off x="307630" y="0"/>
            <a:ext cx="7108238" cy="1090569"/>
          </a:xfrm>
          <a:prstGeom prst="rect">
            <a:avLst/>
          </a:prstGeom>
        </p:spPr>
        <p:txBody>
          <a:bodyPr vert="horz" lIns="91440" tIns="45720" rIns="91440" bIns="45720" rtlCol="0" anchor="ctr">
            <a:normAutofit fontScale="92500" lnSpcReduction="10000"/>
          </a:bodyPr>
          <a:lstStyle/>
          <a:p>
            <a:pPr>
              <a:lnSpc>
                <a:spcPct val="90000"/>
              </a:lnSpc>
              <a:spcBef>
                <a:spcPct val="0"/>
              </a:spcBef>
              <a:spcAft>
                <a:spcPts val="600"/>
              </a:spcAft>
            </a:pPr>
            <a:r>
              <a:rPr lang="en-US" sz="4200" kern="1200" dirty="0">
                <a:solidFill>
                  <a:schemeClr val="tx1"/>
                </a:solidFill>
                <a:latin typeface="+mj-lt"/>
                <a:ea typeface="+mj-ea"/>
                <a:cs typeface="+mj-cs"/>
              </a:rPr>
              <a:t>Should you file an Assessment Appeal?</a:t>
            </a:r>
          </a:p>
        </p:txBody>
      </p:sp>
      <p:graphicFrame>
        <p:nvGraphicFramePr>
          <p:cNvPr id="10" name="Content Placeholder 2">
            <a:extLst>
              <a:ext uri="{FF2B5EF4-FFF2-40B4-BE49-F238E27FC236}">
                <a16:creationId xmlns:a16="http://schemas.microsoft.com/office/drawing/2014/main" id="{B2F24660-2B49-C8F4-0B8D-FE1B0DF16B9C}"/>
              </a:ext>
            </a:extLst>
          </p:cNvPr>
          <p:cNvGraphicFramePr/>
          <p:nvPr>
            <p:extLst>
              <p:ext uri="{D42A27DB-BD31-4B8C-83A1-F6EECF244321}">
                <p14:modId xmlns:p14="http://schemas.microsoft.com/office/powerpoint/2010/main" val="2533334657"/>
              </p:ext>
            </p:extLst>
          </p:nvPr>
        </p:nvGraphicFramePr>
        <p:xfrm>
          <a:off x="2686051" y="1475699"/>
          <a:ext cx="4438638" cy="4979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8463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7" name="Picture 67" descr="Background pattern&#10;&#10;Description automatically generated">
            <a:extLst>
              <a:ext uri="{FF2B5EF4-FFF2-40B4-BE49-F238E27FC236}">
                <a16:creationId xmlns:a16="http://schemas.microsoft.com/office/drawing/2014/main" id="{FC0DCE8A-CF90-38CC-FD1D-01132C93CE34}"/>
              </a:ext>
            </a:extLst>
          </p:cNvPr>
          <p:cNvPicPr>
            <a:picLocks noChangeAspect="1"/>
          </p:cNvPicPr>
          <p:nvPr/>
        </p:nvPicPr>
        <p:blipFill rotWithShape="1">
          <a:blip r:embed="rId2">
            <a:alphaModFix amt="35000"/>
          </a:blip>
          <a:srcRect l="10969" r="-1" b="-1"/>
          <a:stretch/>
        </p:blipFill>
        <p:spPr>
          <a:xfrm>
            <a:off x="-3182" y="10"/>
            <a:ext cx="9147182" cy="6857990"/>
          </a:xfrm>
          <a:prstGeom prst="rect">
            <a:avLst/>
          </a:prstGeom>
        </p:spPr>
      </p:pic>
      <p:sp>
        <p:nvSpPr>
          <p:cNvPr id="2" name="Title 1">
            <a:extLst>
              <a:ext uri="{FF2B5EF4-FFF2-40B4-BE49-F238E27FC236}">
                <a16:creationId xmlns:a16="http://schemas.microsoft.com/office/drawing/2014/main" id="{D6027CE6-BB40-4C7B-B88F-87451DB98D68}"/>
              </a:ext>
            </a:extLst>
          </p:cNvPr>
          <p:cNvSpPr>
            <a:spLocks noGrp="1"/>
          </p:cNvSpPr>
          <p:nvPr>
            <p:ph type="title"/>
          </p:nvPr>
        </p:nvSpPr>
        <p:spPr>
          <a:xfrm>
            <a:off x="482600" y="321734"/>
            <a:ext cx="8178799" cy="1135737"/>
          </a:xfrm>
        </p:spPr>
        <p:txBody>
          <a:bodyPr>
            <a:normAutofit/>
          </a:bodyPr>
          <a:lstStyle/>
          <a:p>
            <a:r>
              <a:rPr lang="en-US" sz="3700" dirty="0"/>
              <a:t>Alternatives to an Appeal</a:t>
            </a:r>
          </a:p>
        </p:txBody>
      </p:sp>
      <p:sp>
        <p:nvSpPr>
          <p:cNvPr id="87" name="Rectangle 8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Isosceles Triangle 88">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Isosceles Triangle 9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5" name="Content Placeholder 2">
            <a:extLst>
              <a:ext uri="{FF2B5EF4-FFF2-40B4-BE49-F238E27FC236}">
                <a16:creationId xmlns:a16="http://schemas.microsoft.com/office/drawing/2014/main" id="{3C8258B5-83EA-7805-0131-2004C5F07BB1}"/>
              </a:ext>
            </a:extLst>
          </p:cNvPr>
          <p:cNvGraphicFramePr>
            <a:graphicFrameLocks noGrp="1"/>
          </p:cNvGraphicFramePr>
          <p:nvPr>
            <p:ph idx="1"/>
            <p:extLst>
              <p:ext uri="{D42A27DB-BD31-4B8C-83A1-F6EECF244321}">
                <p14:modId xmlns:p14="http://schemas.microsoft.com/office/powerpoint/2010/main" val="4133036104"/>
              </p:ext>
            </p:extLst>
          </p:nvPr>
        </p:nvGraphicFramePr>
        <p:xfrm>
          <a:off x="482600" y="1782981"/>
          <a:ext cx="8178799"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27954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91352" y="799217"/>
            <a:ext cx="2200313" cy="2506881"/>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7454CF0-677E-4EA8-BE45-066454D6EDA4}"/>
              </a:ext>
            </a:extLst>
          </p:cNvPr>
          <p:cNvSpPr>
            <a:spLocks noGrp="1"/>
          </p:cNvSpPr>
          <p:nvPr>
            <p:ph type="title"/>
          </p:nvPr>
        </p:nvSpPr>
        <p:spPr>
          <a:xfrm>
            <a:off x="725214" y="1204108"/>
            <a:ext cx="2002054" cy="1781175"/>
          </a:xfr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p:spPr>
        <p:txBody>
          <a:bodyPr>
            <a:normAutofit/>
          </a:bodyPr>
          <a:lstStyle/>
          <a:p>
            <a:r>
              <a:rPr lang="en-US" sz="2800" dirty="0">
                <a:solidFill>
                  <a:schemeClr val="tx1"/>
                </a:solidFill>
              </a:rPr>
              <a:t>Request for Informal Review Form</a:t>
            </a:r>
          </a:p>
        </p:txBody>
      </p:sp>
      <p:sp>
        <p:nvSpPr>
          <p:cNvPr id="3" name="Content Placeholder 2">
            <a:extLst>
              <a:ext uri="{FF2B5EF4-FFF2-40B4-BE49-F238E27FC236}">
                <a16:creationId xmlns:a16="http://schemas.microsoft.com/office/drawing/2014/main" id="{5C24DED9-D890-48F3-AC34-3831EE11ABED}"/>
              </a:ext>
            </a:extLst>
          </p:cNvPr>
          <p:cNvSpPr>
            <a:spLocks noGrp="1"/>
          </p:cNvSpPr>
          <p:nvPr>
            <p:ph idx="1"/>
          </p:nvPr>
        </p:nvSpPr>
        <p:spPr>
          <a:xfrm>
            <a:off x="70746" y="3581633"/>
            <a:ext cx="4106972" cy="1325927"/>
          </a:xfrm>
        </p:spPr>
        <p:txBody>
          <a:bodyPr>
            <a:normAutofit/>
          </a:bodyPr>
          <a:lstStyle/>
          <a:p>
            <a:pPr marL="0" indent="0">
              <a:buNone/>
            </a:pPr>
            <a:r>
              <a:rPr lang="en-US" sz="2000" dirty="0"/>
              <a:t>Download the form from the Assessor’s website</a:t>
            </a:r>
          </a:p>
          <a:p>
            <a:pPr marL="0" indent="0">
              <a:buNone/>
            </a:pPr>
            <a:r>
              <a:rPr lang="en-US" altLang="en-US" sz="1800" b="1" u="sng" dirty="0">
                <a:latin typeface="Albertus Medium" pitchFamily="34" charset="0"/>
                <a:hlinkClick r:id="rId2">
                  <a:extLst>
                    <a:ext uri="{A12FA001-AC4F-418D-AE19-62706E023703}">
                      <ahyp:hlinkClr xmlns:ahyp="http://schemas.microsoft.com/office/drawing/2018/hyperlinkcolor" val="tx"/>
                    </a:ext>
                  </a:extLst>
                </a:hlinkClick>
              </a:rPr>
              <a:t>http://ocgov.com/gov/assessor</a:t>
            </a:r>
            <a:r>
              <a:rPr lang="en-US" altLang="en-US" sz="1800" b="1" u="sng" dirty="0">
                <a:latin typeface="Albertus Medium" pitchFamily="34" charset="0"/>
              </a:rPr>
              <a:t>/forms</a:t>
            </a:r>
            <a:endParaRPr lang="en-US" sz="1800" b="1" u="sng" dirty="0"/>
          </a:p>
          <a:p>
            <a:endParaRPr lang="en-US" sz="1400" dirty="0"/>
          </a:p>
        </p:txBody>
      </p:sp>
      <p:pic>
        <p:nvPicPr>
          <p:cNvPr id="7" name="Picture 6">
            <a:extLst>
              <a:ext uri="{FF2B5EF4-FFF2-40B4-BE49-F238E27FC236}">
                <a16:creationId xmlns:a16="http://schemas.microsoft.com/office/drawing/2014/main" id="{DD03E2CD-CD80-43FD-B95E-80DFCAED3156}"/>
              </a:ext>
            </a:extLst>
          </p:cNvPr>
          <p:cNvPicPr>
            <a:picLocks noChangeAspect="1"/>
          </p:cNvPicPr>
          <p:nvPr/>
        </p:nvPicPr>
        <p:blipFill>
          <a:blip r:embed="rId3"/>
          <a:stretch>
            <a:fillRect/>
          </a:stretch>
        </p:blipFill>
        <p:spPr>
          <a:xfrm>
            <a:off x="4093829" y="1"/>
            <a:ext cx="5050172" cy="6828172"/>
          </a:xfrm>
          <a:prstGeom prst="rect">
            <a:avLst/>
          </a:prstGeom>
        </p:spPr>
      </p:pic>
    </p:spTree>
    <p:extLst>
      <p:ext uri="{BB962C8B-B14F-4D97-AF65-F5344CB8AC3E}">
        <p14:creationId xmlns:p14="http://schemas.microsoft.com/office/powerpoint/2010/main" val="660052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2B87D16B8FBA48B8896C9D2A84B7DA" ma:contentTypeVersion="9" ma:contentTypeDescription="Create a new document." ma:contentTypeScope="" ma:versionID="5bc417b7a0ce742b07fb87ec23364c67">
  <xsd:schema xmlns:xsd="http://www.w3.org/2001/XMLSchema" xmlns:xs="http://www.w3.org/2001/XMLSchema" xmlns:p="http://schemas.microsoft.com/office/2006/metadata/properties" xmlns:ns1="http://schemas.microsoft.com/sharepoint/v3" xmlns:ns2="7a4fd15e-f5aa-4c6d-9ab2-9720c9e2ba63" xmlns:ns3="20accb7a-9855-41d7-bf9a-e1b5279b401f" targetNamespace="http://schemas.microsoft.com/office/2006/metadata/properties" ma:root="true" ma:fieldsID="b9ef26874ce9804cbce40a8415a0d52c" ns1:_="" ns2:_="" ns3:_="">
    <xsd:import namespace="http://schemas.microsoft.com/sharepoint/v3"/>
    <xsd:import namespace="7a4fd15e-f5aa-4c6d-9ab2-9720c9e2ba63"/>
    <xsd:import namespace="20accb7a-9855-41d7-bf9a-e1b5279b401f"/>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a4fd15e-f5aa-4c6d-9ab2-9720c9e2ba63"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0accb7a-9855-41d7-bf9a-e1b5279b401f"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Document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63FBA7F-5A05-4EC3-A590-D429D3B54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a4fd15e-f5aa-4c6d-9ab2-9720c9e2ba63"/>
    <ds:schemaRef ds:uri="20accb7a-9855-41d7-bf9a-e1b5279b40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802AB8-4A45-4E71-AC2C-3280D81A164F}">
  <ds:schemaRefs>
    <ds:schemaRef ds:uri="http://schemas.microsoft.com/sharepoint/v3/contenttype/forms"/>
  </ds:schemaRefs>
</ds:datastoreItem>
</file>

<file path=customXml/itemProps3.xml><?xml version="1.0" encoding="utf-8"?>
<ds:datastoreItem xmlns:ds="http://schemas.openxmlformats.org/officeDocument/2006/customXml" ds:itemID="{8070CC90-7DE0-4046-8383-80DA89D27029}">
  <ds:schemaRefs>
    <ds:schemaRef ds:uri="http://schemas.microsoft.com/sharepoint/v3"/>
    <ds:schemaRef ds:uri="http://schemas.microsoft.com/office/2006/documentManagement/types"/>
    <ds:schemaRef ds:uri="http://purl.org/dc/terms/"/>
    <ds:schemaRef ds:uri="http://purl.org/dc/dcmitype/"/>
    <ds:schemaRef ds:uri="http://schemas.openxmlformats.org/package/2006/metadata/core-properties"/>
    <ds:schemaRef ds:uri="http://schemas.microsoft.com/office/infopath/2007/PartnerControls"/>
    <ds:schemaRef ds:uri="20accb7a-9855-41d7-bf9a-e1b5279b401f"/>
    <ds:schemaRef ds:uri="http://schemas.microsoft.com/office/2006/metadata/properties"/>
    <ds:schemaRef ds:uri="7a4fd15e-f5aa-4c6d-9ab2-9720c9e2ba63"/>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129</TotalTime>
  <Words>1734</Words>
  <Application>Microsoft Office PowerPoint</Application>
  <PresentationFormat>On-screen Show (4:3)</PresentationFormat>
  <Paragraphs>264</Paragraphs>
  <Slides>46</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46</vt:i4>
      </vt:variant>
    </vt:vector>
  </HeadingPairs>
  <TitlesOfParts>
    <vt:vector size="55" baseType="lpstr">
      <vt:lpstr>Albertus Medium</vt:lpstr>
      <vt:lpstr>Arial</vt:lpstr>
      <vt:lpstr>Bradley Hand ITC</vt:lpstr>
      <vt:lpstr>Calibri</vt:lpstr>
      <vt:lpstr>Calibri Light</vt:lpstr>
      <vt:lpstr>Times New Roman</vt:lpstr>
      <vt:lpstr>Wingdings</vt:lpstr>
      <vt:lpstr>Office Theme</vt:lpstr>
      <vt:lpstr>1_Office Theme</vt:lpstr>
      <vt:lpstr>PowerPoint Presentation</vt:lpstr>
      <vt:lpstr>PowerPoint Presentation</vt:lpstr>
      <vt:lpstr>PowerPoint Presentation</vt:lpstr>
      <vt:lpstr>General Overview of the Assessment Appeals Semi-Judicial process</vt:lpstr>
      <vt:lpstr>Organizational Structure &amp; Appointment Process</vt:lpstr>
      <vt:lpstr>PowerPoint Presentation</vt:lpstr>
      <vt:lpstr>PowerPoint Presentation</vt:lpstr>
      <vt:lpstr>Alternatives to an Appeal</vt:lpstr>
      <vt:lpstr>Request for Informal Review Form</vt:lpstr>
      <vt:lpstr>Assessment Appeals office</vt:lpstr>
      <vt:lpstr>County Administrative Building North  400 W. Civic Center Dr Room 103 Santa Ana CA 92701</vt:lpstr>
      <vt:lpstr>Parking</vt:lpstr>
      <vt:lpstr>PowerPoint Presentation</vt:lpstr>
      <vt:lpstr>Contact County Assessor</vt:lpstr>
      <vt:lpstr>Timeline of Property Tax Events</vt:lpstr>
      <vt:lpstr>Can the Assessment Appeals Board raise my value?</vt:lpstr>
      <vt:lpstr>Hearing Officer vs  3 Member Board</vt:lpstr>
      <vt:lpstr>What do I need as evidence?  </vt:lpstr>
      <vt:lpstr>What kind of evidence should I bring to the Hearing?</vt:lpstr>
      <vt:lpstr> Where do I get Comparable Sales for evidence?    </vt:lpstr>
      <vt:lpstr>Collecting comparable information factors to consider</vt:lpstr>
      <vt:lpstr> Comparable Sales Worksheet  </vt:lpstr>
      <vt:lpstr>PowerPoint Presentation</vt:lpstr>
      <vt:lpstr>90 Day Rule Regular Filing </vt:lpstr>
      <vt:lpstr>PowerPoint Presentation</vt:lpstr>
      <vt:lpstr>Collecting evidence and the 90-day Rule</vt:lpstr>
      <vt:lpstr>The Process</vt:lpstr>
      <vt:lpstr>Can I change my opinion of value?</vt:lpstr>
      <vt:lpstr>Can I withdraw my appeal?</vt:lpstr>
      <vt:lpstr>Withdraw Request</vt:lpstr>
      <vt:lpstr>Withdrawal Form </vt:lpstr>
      <vt:lpstr>What if I can’t make the scheduled Hearing date? </vt:lpstr>
      <vt:lpstr>1604 (c) Waiver Agreement on Notice of Hearing</vt:lpstr>
      <vt:lpstr>PowerPoint Presentation</vt:lpstr>
      <vt:lpstr>PowerPoint Presentation</vt:lpstr>
      <vt:lpstr>PowerPoint Presentation</vt:lpstr>
      <vt:lpstr>PowerPoint Presentation</vt:lpstr>
      <vt:lpstr>What are Findings of Fact?</vt:lpstr>
      <vt:lpstr>Can I email or fax documents?</vt:lpstr>
      <vt:lpstr>https://cob.ocgov.com/appeal-your-property-value</vt:lpstr>
      <vt:lpstr>Assessment Appeal online application</vt:lpstr>
      <vt:lpstr>PowerPoint Presentation</vt:lpstr>
      <vt:lpstr>PowerPoint Presentation</vt:lpstr>
      <vt:lpstr>PowerPoint Presentation</vt:lpstr>
      <vt:lpstr>PowerPoint Presentation</vt:lpstr>
      <vt:lpstr>Thanks for attending!  Questions?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Muro, Irene</dc:creator>
  <cp:lastModifiedBy>Bauer, Bill</cp:lastModifiedBy>
  <cp:revision>15</cp:revision>
  <dcterms:created xsi:type="dcterms:W3CDTF">2022-07-20T18:28:19Z</dcterms:created>
  <dcterms:modified xsi:type="dcterms:W3CDTF">2024-03-13T20:00:40Z</dcterms:modified>
</cp:coreProperties>
</file>